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3" r:id="rId7"/>
    <p:sldId id="264" r:id="rId8"/>
    <p:sldId id="272" r:id="rId9"/>
    <p:sldId id="262" r:id="rId10"/>
    <p:sldId id="265" r:id="rId11"/>
    <p:sldId id="261" r:id="rId12"/>
    <p:sldId id="273" r:id="rId13"/>
    <p:sldId id="274" r:id="rId14"/>
    <p:sldId id="275" r:id="rId15"/>
    <p:sldId id="267" r:id="rId16"/>
    <p:sldId id="271" r:id="rId17"/>
    <p:sldId id="266" r:id="rId18"/>
    <p:sldId id="268" r:id="rId19"/>
    <p:sldId id="269" r:id="rId20"/>
    <p:sldId id="270"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League Spartan" panose="020B0604020202020204" charset="0"/>
      <p:regular r:id="rId27"/>
    </p:embeddedFont>
    <p:embeddedFont>
      <p:font typeface="Canva Sans 1" panose="020B0604020202020204" charset="0"/>
      <p:regular r:id="rId28"/>
    </p:embeddedFont>
    <p:embeddedFont>
      <p:font typeface="Poppins Bold" panose="020B0604020202020204" charset="0"/>
      <p:regular r:id="rId29"/>
    </p:embeddedFont>
    <p:embeddedFont>
      <p:font typeface="Poppins" panose="020B0604020202020204" charset="0"/>
      <p:regular r:id="rId30"/>
    </p:embeddedFont>
    <p:embeddedFont>
      <p:font typeface="Lato Bold" panose="020B0604020202020204" charset="0"/>
      <p:regular r:id="rId31"/>
    </p:embeddedFont>
    <p:embeddedFont>
      <p:font typeface="Canva Sans 1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57594-328A-4211-AF13-DCE31D2966D5}"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E9C17-514F-4573-AD61-6F7F98B87AFF}" type="slidenum">
              <a:rPr lang="en-US" smtClean="0"/>
              <a:t>‹#›</a:t>
            </a:fld>
            <a:endParaRPr lang="en-US"/>
          </a:p>
        </p:txBody>
      </p:sp>
    </p:spTree>
    <p:extLst>
      <p:ext uri="{BB962C8B-B14F-4D97-AF65-F5344CB8AC3E}">
        <p14:creationId xmlns:p14="http://schemas.microsoft.com/office/powerpoint/2010/main" val="2728258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AE9C17-514F-4573-AD61-6F7F98B87AFF}" type="slidenum">
              <a:rPr lang="en-US" smtClean="0"/>
              <a:t>12</a:t>
            </a:fld>
            <a:endParaRPr lang="en-US"/>
          </a:p>
        </p:txBody>
      </p:sp>
    </p:spTree>
    <p:extLst>
      <p:ext uri="{BB962C8B-B14F-4D97-AF65-F5344CB8AC3E}">
        <p14:creationId xmlns:p14="http://schemas.microsoft.com/office/powerpoint/2010/main" val="3124120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27.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125710" y="-1187108"/>
            <a:ext cx="8440811" cy="1266121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alphaModFix amt="83000"/>
              </a:blip>
              <a:stretch>
                <a:fillRect l="-50000" r="-50000"/>
              </a:stretch>
            </a:blipFill>
          </p:spPr>
        </p:sp>
      </p:grpSp>
      <p:grpSp>
        <p:nvGrpSpPr>
          <p:cNvPr id="4" name="Group 4"/>
          <p:cNvGrpSpPr>
            <a:grpSpLocks noChangeAspect="1"/>
          </p:cNvGrpSpPr>
          <p:nvPr/>
        </p:nvGrpSpPr>
        <p:grpSpPr>
          <a:xfrm>
            <a:off x="1028700" y="1028700"/>
            <a:ext cx="778457" cy="778457"/>
            <a:chOff x="0" y="0"/>
            <a:chExt cx="495300" cy="495300"/>
          </a:xfrm>
        </p:grpSpPr>
        <p:sp>
          <p:nvSpPr>
            <p:cNvPr id="5" name="Freeform 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E2472"/>
            </a:solidFill>
          </p:spPr>
        </p:sp>
        <p:sp>
          <p:nvSpPr>
            <p:cNvPr id="6" name="Freeform 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7" name="Group 7"/>
          <p:cNvGrpSpPr/>
          <p:nvPr/>
        </p:nvGrpSpPr>
        <p:grpSpPr>
          <a:xfrm>
            <a:off x="1028700" y="8475178"/>
            <a:ext cx="896220" cy="2485261"/>
            <a:chOff x="0" y="0"/>
            <a:chExt cx="236041" cy="654554"/>
          </a:xfrm>
        </p:grpSpPr>
        <p:sp>
          <p:nvSpPr>
            <p:cNvPr id="8" name="Freeform 8"/>
            <p:cNvSpPr/>
            <p:nvPr/>
          </p:nvSpPr>
          <p:spPr>
            <a:xfrm>
              <a:off x="0" y="0"/>
              <a:ext cx="236041" cy="654554"/>
            </a:xfrm>
            <a:custGeom>
              <a:avLst/>
              <a:gdLst/>
              <a:ahLst/>
              <a:cxnLst/>
              <a:rect l="l" t="t" r="r" b="b"/>
              <a:pathLst>
                <a:path w="236041" h="654554">
                  <a:moveTo>
                    <a:pt x="118021" y="0"/>
                  </a:moveTo>
                  <a:lnTo>
                    <a:pt x="118021" y="0"/>
                  </a:lnTo>
                  <a:cubicBezTo>
                    <a:pt x="149322" y="0"/>
                    <a:pt x="179341" y="12434"/>
                    <a:pt x="201474" y="34567"/>
                  </a:cubicBezTo>
                  <a:cubicBezTo>
                    <a:pt x="223607" y="56701"/>
                    <a:pt x="236041" y="86720"/>
                    <a:pt x="236041" y="118021"/>
                  </a:cubicBezTo>
                  <a:lnTo>
                    <a:pt x="236041" y="536534"/>
                  </a:lnTo>
                  <a:cubicBezTo>
                    <a:pt x="236041" y="567835"/>
                    <a:pt x="223607" y="597854"/>
                    <a:pt x="201474" y="619987"/>
                  </a:cubicBezTo>
                  <a:cubicBezTo>
                    <a:pt x="179341" y="642120"/>
                    <a:pt x="149322" y="654554"/>
                    <a:pt x="118021" y="654554"/>
                  </a:cubicBezTo>
                  <a:lnTo>
                    <a:pt x="118021" y="654554"/>
                  </a:lnTo>
                  <a:cubicBezTo>
                    <a:pt x="86720" y="654554"/>
                    <a:pt x="56701" y="642120"/>
                    <a:pt x="34567" y="619987"/>
                  </a:cubicBezTo>
                  <a:cubicBezTo>
                    <a:pt x="12434" y="597854"/>
                    <a:pt x="0" y="567835"/>
                    <a:pt x="0" y="536534"/>
                  </a:cubicBezTo>
                  <a:lnTo>
                    <a:pt x="0" y="118021"/>
                  </a:lnTo>
                  <a:cubicBezTo>
                    <a:pt x="0" y="86720"/>
                    <a:pt x="12434" y="56701"/>
                    <a:pt x="34567" y="34567"/>
                  </a:cubicBezTo>
                  <a:cubicBezTo>
                    <a:pt x="56701" y="12434"/>
                    <a:pt x="86720" y="0"/>
                    <a:pt x="118021" y="0"/>
                  </a:cubicBezTo>
                  <a:close/>
                </a:path>
              </a:pathLst>
            </a:custGeom>
            <a:solidFill>
              <a:srgbClr val="574874"/>
            </a:solidFill>
          </p:spPr>
        </p:sp>
        <p:sp>
          <p:nvSpPr>
            <p:cNvPr id="9" name="TextBox 9"/>
            <p:cNvSpPr txBox="1"/>
            <p:nvPr/>
          </p:nvSpPr>
          <p:spPr>
            <a:xfrm>
              <a:off x="0" y="-47625"/>
              <a:ext cx="236041" cy="702179"/>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a:off x="8335865" y="4949832"/>
            <a:ext cx="2597980" cy="387335"/>
          </a:xfrm>
          <a:custGeom>
            <a:avLst/>
            <a:gdLst/>
            <a:ahLst/>
            <a:cxnLst/>
            <a:rect l="l" t="t" r="r" b="b"/>
            <a:pathLst>
              <a:path w="2597980" h="387335">
                <a:moveTo>
                  <a:pt x="0" y="0"/>
                </a:moveTo>
                <a:lnTo>
                  <a:pt x="2597980" y="0"/>
                </a:lnTo>
                <a:lnTo>
                  <a:pt x="2597980" y="387336"/>
                </a:lnTo>
                <a:lnTo>
                  <a:pt x="0" y="387336"/>
                </a:lnTo>
                <a:lnTo>
                  <a:pt x="0" y="0"/>
                </a:lnTo>
                <a:close/>
              </a:path>
            </a:pathLst>
          </a:custGeom>
          <a:blipFill>
            <a:blip r:embed="rId3">
              <a:alphaModFix amt="26000"/>
              <a:extLst>
                <a:ext uri="{96DAC541-7B7A-43D3-8B79-37D633B846F1}">
                  <asvg:svgBlip xmlns:asvg="http://schemas.microsoft.com/office/drawing/2016/SVG/main" xmlns="" r:embed="rId4"/>
                </a:ext>
              </a:extLst>
            </a:blip>
            <a:stretch>
              <a:fillRect/>
            </a:stretch>
          </a:blipFill>
        </p:spPr>
      </p:sp>
      <p:sp>
        <p:nvSpPr>
          <p:cNvPr id="12" name="Freeform 12"/>
          <p:cNvSpPr/>
          <p:nvPr/>
        </p:nvSpPr>
        <p:spPr>
          <a:xfrm>
            <a:off x="919307" y="843155"/>
            <a:ext cx="997242" cy="997242"/>
          </a:xfrm>
          <a:custGeom>
            <a:avLst/>
            <a:gdLst/>
            <a:ahLst/>
            <a:cxnLst/>
            <a:rect l="l" t="t" r="r" b="b"/>
            <a:pathLst>
              <a:path w="997242" h="997242">
                <a:moveTo>
                  <a:pt x="0" y="0"/>
                </a:moveTo>
                <a:lnTo>
                  <a:pt x="997243" y="0"/>
                </a:lnTo>
                <a:lnTo>
                  <a:pt x="997243" y="997242"/>
                </a:lnTo>
                <a:lnTo>
                  <a:pt x="0" y="997242"/>
                </a:lnTo>
                <a:lnTo>
                  <a:pt x="0" y="0"/>
                </a:lnTo>
                <a:close/>
              </a:path>
            </a:pathLst>
          </a:custGeom>
          <a:blipFill>
            <a:blip r:embed="rId5"/>
            <a:stretch>
              <a:fillRect/>
            </a:stretch>
          </a:blipFill>
        </p:spPr>
      </p:sp>
      <p:sp>
        <p:nvSpPr>
          <p:cNvPr id="13" name="TextBox 13"/>
          <p:cNvSpPr txBox="1"/>
          <p:nvPr/>
        </p:nvSpPr>
        <p:spPr>
          <a:xfrm>
            <a:off x="2047258" y="1080531"/>
            <a:ext cx="2769104" cy="465341"/>
          </a:xfrm>
          <a:prstGeom prst="rect">
            <a:avLst/>
          </a:prstGeom>
        </p:spPr>
        <p:txBody>
          <a:bodyPr lIns="0" tIns="0" rIns="0" bIns="0" rtlCol="0" anchor="t">
            <a:spAutoFit/>
          </a:bodyPr>
          <a:lstStyle/>
          <a:p>
            <a:pPr algn="l">
              <a:lnSpc>
                <a:spcPts val="3751"/>
              </a:lnSpc>
            </a:pPr>
            <a:r>
              <a:rPr lang="en-US" sz="2679">
                <a:solidFill>
                  <a:srgbClr val="000000"/>
                </a:solidFill>
                <a:latin typeface="Lato Bold"/>
              </a:rPr>
              <a:t>ONE MOUNT</a:t>
            </a:r>
          </a:p>
        </p:txBody>
      </p:sp>
      <p:sp>
        <p:nvSpPr>
          <p:cNvPr id="14" name="TextBox 14"/>
          <p:cNvSpPr txBox="1"/>
          <p:nvPr/>
        </p:nvSpPr>
        <p:spPr>
          <a:xfrm>
            <a:off x="1028700" y="3288197"/>
            <a:ext cx="5968575" cy="827366"/>
          </a:xfrm>
          <a:prstGeom prst="rect">
            <a:avLst/>
          </a:prstGeom>
        </p:spPr>
        <p:txBody>
          <a:bodyPr lIns="0" tIns="0" rIns="0" bIns="0" rtlCol="0" anchor="t">
            <a:spAutoFit/>
          </a:bodyPr>
          <a:lstStyle/>
          <a:p>
            <a:pPr algn="l">
              <a:lnSpc>
                <a:spcPts val="6766"/>
              </a:lnSpc>
              <a:spcBef>
                <a:spcPct val="0"/>
              </a:spcBef>
            </a:pPr>
            <a:r>
              <a:rPr lang="en-US" sz="4833">
                <a:solidFill>
                  <a:srgbClr val="000000"/>
                </a:solidFill>
                <a:latin typeface="Lato Bold"/>
              </a:rPr>
              <a:t>DATA ANALYST</a:t>
            </a:r>
          </a:p>
        </p:txBody>
      </p:sp>
      <p:sp>
        <p:nvSpPr>
          <p:cNvPr id="15" name="TextBox 15"/>
          <p:cNvSpPr txBox="1"/>
          <p:nvPr/>
        </p:nvSpPr>
        <p:spPr>
          <a:xfrm>
            <a:off x="1028700" y="4151233"/>
            <a:ext cx="8115300" cy="3697094"/>
          </a:xfrm>
          <a:prstGeom prst="rect">
            <a:avLst/>
          </a:prstGeom>
        </p:spPr>
        <p:txBody>
          <a:bodyPr lIns="0" tIns="0" rIns="0" bIns="0" rtlCol="0" anchor="t">
            <a:spAutoFit/>
          </a:bodyPr>
          <a:lstStyle/>
          <a:p>
            <a:pPr algn="l">
              <a:lnSpc>
                <a:spcPts val="9898"/>
              </a:lnSpc>
            </a:pPr>
            <a:r>
              <a:rPr lang="en-US" sz="7070">
                <a:solidFill>
                  <a:srgbClr val="3E2472"/>
                </a:solidFill>
                <a:latin typeface="League Spartan"/>
              </a:rPr>
              <a:t>RECRUITMENT TEST</a:t>
            </a:r>
          </a:p>
          <a:p>
            <a:pPr algn="l">
              <a:lnSpc>
                <a:spcPts val="9898"/>
              </a:lnSpc>
              <a:spcBef>
                <a:spcPct val="0"/>
              </a:spcBef>
            </a:pPr>
            <a:endParaRPr lang="en-US" sz="7070">
              <a:solidFill>
                <a:srgbClr val="3E2472"/>
              </a:solidFill>
              <a:latin typeface="League Spartan"/>
            </a:endParaRPr>
          </a:p>
        </p:txBody>
      </p:sp>
      <p:sp>
        <p:nvSpPr>
          <p:cNvPr id="16" name="TextBox 16"/>
          <p:cNvSpPr txBox="1"/>
          <p:nvPr/>
        </p:nvSpPr>
        <p:spPr>
          <a:xfrm>
            <a:off x="1028700" y="6880229"/>
            <a:ext cx="7575325" cy="968097"/>
          </a:xfrm>
          <a:prstGeom prst="rect">
            <a:avLst/>
          </a:prstGeom>
        </p:spPr>
        <p:txBody>
          <a:bodyPr lIns="0" tIns="0" rIns="0" bIns="0" rtlCol="0" anchor="t">
            <a:spAutoFit/>
          </a:bodyPr>
          <a:lstStyle/>
          <a:p>
            <a:pPr algn="l">
              <a:lnSpc>
                <a:spcPts val="3888"/>
              </a:lnSpc>
            </a:pPr>
            <a:r>
              <a:rPr lang="en-US" sz="2777">
                <a:solidFill>
                  <a:srgbClr val="000000"/>
                </a:solidFill>
                <a:latin typeface="Poppins"/>
              </a:rPr>
              <a:t>Candidate: Vũ Hà Thư</a:t>
            </a:r>
          </a:p>
          <a:p>
            <a:pPr algn="l">
              <a:lnSpc>
                <a:spcPts val="3888"/>
              </a:lnSpc>
              <a:spcBef>
                <a:spcPct val="0"/>
              </a:spcBef>
            </a:pPr>
            <a:endParaRPr lang="en-US" sz="2777">
              <a:solidFill>
                <a:srgbClr val="000000"/>
              </a:solidFill>
              <a:latin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p:nvPr/>
        </p:nvSpPr>
        <p:spPr>
          <a:xfrm rot="-5400000">
            <a:off x="14630400" y="4538333"/>
            <a:ext cx="7315200" cy="1210333"/>
          </a:xfrm>
          <a:custGeom>
            <a:avLst/>
            <a:gdLst/>
            <a:ahLst/>
            <a:cxnLst/>
            <a:rect l="l" t="t" r="r" b="b"/>
            <a:pathLst>
              <a:path w="7315200" h="1210333">
                <a:moveTo>
                  <a:pt x="0" y="0"/>
                </a:moveTo>
                <a:lnTo>
                  <a:pt x="7315200" y="0"/>
                </a:lnTo>
                <a:lnTo>
                  <a:pt x="7315200" y="1210334"/>
                </a:lnTo>
                <a:lnTo>
                  <a:pt x="0" y="1210334"/>
                </a:lnTo>
                <a:lnTo>
                  <a:pt x="0" y="0"/>
                </a:lnTo>
                <a:close/>
              </a:path>
            </a:pathLst>
          </a:custGeom>
          <a:blipFill>
            <a:blip r:embed="rId2">
              <a:alphaModFix amt="29000"/>
              <a:extLst>
                <a:ext uri="{96DAC541-7B7A-43D3-8B79-37D633B846F1}">
                  <asvg:svgBlip xmlns:asvg="http://schemas.microsoft.com/office/drawing/2016/SVG/main" xmlns="" r:embed="rId7"/>
                </a:ext>
              </a:extLst>
            </a:blip>
            <a:stretch>
              <a:fillRect/>
            </a:stretch>
          </a:blipFill>
        </p:spPr>
      </p:sp>
      <p:grpSp>
        <p:nvGrpSpPr>
          <p:cNvPr id="26" name="Group 2"/>
          <p:cNvGrpSpPr/>
          <p:nvPr/>
        </p:nvGrpSpPr>
        <p:grpSpPr>
          <a:xfrm>
            <a:off x="304800" y="419100"/>
            <a:ext cx="17526000" cy="913390"/>
            <a:chOff x="0" y="0"/>
            <a:chExt cx="5202923" cy="528487"/>
          </a:xfrm>
        </p:grpSpPr>
        <p:sp>
          <p:nvSpPr>
            <p:cNvPr id="27" name="Freeform 3"/>
            <p:cNvSpPr/>
            <p:nvPr/>
          </p:nvSpPr>
          <p:spPr>
            <a:xfrm>
              <a:off x="0" y="0"/>
              <a:ext cx="5202924" cy="528487"/>
            </a:xfrm>
            <a:custGeom>
              <a:avLst/>
              <a:gdLst/>
              <a:ahLst/>
              <a:cxnLst/>
              <a:rect l="l" t="t" r="r" b="b"/>
              <a:pathLst>
                <a:path w="5202924" h="528487">
                  <a:moveTo>
                    <a:pt x="19987" y="0"/>
                  </a:moveTo>
                  <a:lnTo>
                    <a:pt x="5182937" y="0"/>
                  </a:lnTo>
                  <a:cubicBezTo>
                    <a:pt x="5193975" y="0"/>
                    <a:pt x="5202924" y="8948"/>
                    <a:pt x="5202924" y="19987"/>
                  </a:cubicBezTo>
                  <a:lnTo>
                    <a:pt x="5202924" y="508500"/>
                  </a:lnTo>
                  <a:cubicBezTo>
                    <a:pt x="5202924" y="513801"/>
                    <a:pt x="5200818" y="518885"/>
                    <a:pt x="5197070" y="522633"/>
                  </a:cubicBezTo>
                  <a:cubicBezTo>
                    <a:pt x="5193321" y="526382"/>
                    <a:pt x="5188238" y="528487"/>
                    <a:pt x="5182937" y="528487"/>
                  </a:cubicBezTo>
                  <a:lnTo>
                    <a:pt x="19987" y="528487"/>
                  </a:lnTo>
                  <a:cubicBezTo>
                    <a:pt x="14686" y="528487"/>
                    <a:pt x="9602" y="526382"/>
                    <a:pt x="5854" y="522633"/>
                  </a:cubicBezTo>
                  <a:cubicBezTo>
                    <a:pt x="2106" y="518885"/>
                    <a:pt x="0" y="513801"/>
                    <a:pt x="0" y="508500"/>
                  </a:cubicBezTo>
                  <a:lnTo>
                    <a:pt x="0" y="19987"/>
                  </a:lnTo>
                  <a:cubicBezTo>
                    <a:pt x="0" y="14686"/>
                    <a:pt x="2106" y="9602"/>
                    <a:pt x="5854" y="5854"/>
                  </a:cubicBezTo>
                  <a:cubicBezTo>
                    <a:pt x="9602" y="2106"/>
                    <a:pt x="14686" y="0"/>
                    <a:pt x="19987" y="0"/>
                  </a:cubicBezTo>
                  <a:close/>
                </a:path>
              </a:pathLst>
            </a:custGeom>
            <a:solidFill>
              <a:srgbClr val="574874">
                <a:alpha val="93725"/>
              </a:srgbClr>
            </a:solidFill>
          </p:spPr>
        </p:sp>
        <p:sp>
          <p:nvSpPr>
            <p:cNvPr id="28" name="TextBox 4"/>
            <p:cNvSpPr txBox="1"/>
            <p:nvPr/>
          </p:nvSpPr>
          <p:spPr>
            <a:xfrm>
              <a:off x="0" y="-47625"/>
              <a:ext cx="5202923" cy="576112"/>
            </a:xfrm>
            <a:prstGeom prst="rect">
              <a:avLst/>
            </a:prstGeom>
          </p:spPr>
          <p:txBody>
            <a:bodyPr lIns="50800" tIns="50800" rIns="50800" bIns="50800" rtlCol="0" anchor="ctr"/>
            <a:lstStyle/>
            <a:p>
              <a:pPr algn="ctr">
                <a:lnSpc>
                  <a:spcPts val="2659"/>
                </a:lnSpc>
              </a:pPr>
              <a:endParaRPr/>
            </a:p>
          </p:txBody>
        </p:sp>
      </p:grpSp>
      <p:sp>
        <p:nvSpPr>
          <p:cNvPr id="29" name="TextBox 21"/>
          <p:cNvSpPr txBox="1"/>
          <p:nvPr/>
        </p:nvSpPr>
        <p:spPr>
          <a:xfrm>
            <a:off x="685800" y="606491"/>
            <a:ext cx="5486400" cy="538609"/>
          </a:xfrm>
          <a:prstGeom prst="rect">
            <a:avLst/>
          </a:prstGeom>
        </p:spPr>
        <p:txBody>
          <a:bodyPr wrap="square" lIns="0" tIns="0" rIns="0" bIns="0" rtlCol="0" anchor="t">
            <a:spAutoFit/>
          </a:bodyPr>
          <a:lstStyle/>
          <a:p>
            <a:pPr algn="l">
              <a:lnSpc>
                <a:spcPts val="4242"/>
              </a:lnSpc>
              <a:spcBef>
                <a:spcPct val="0"/>
              </a:spcBef>
            </a:pPr>
            <a:r>
              <a:rPr lang="en-US" sz="3030" dirty="0" smtClean="0">
                <a:solidFill>
                  <a:schemeClr val="bg1"/>
                </a:solidFill>
                <a:latin typeface="League Spartan"/>
              </a:rPr>
              <a:t>1.1 KEY METRICS</a:t>
            </a:r>
            <a:endParaRPr lang="en-US" sz="3030" dirty="0">
              <a:solidFill>
                <a:schemeClr val="bg1"/>
              </a:solidFill>
              <a:latin typeface="League Spartan"/>
            </a:endParaRPr>
          </a:p>
        </p:txBody>
      </p:sp>
      <p:sp>
        <p:nvSpPr>
          <p:cNvPr id="30" name="TextBox 29"/>
          <p:cNvSpPr txBox="1"/>
          <p:nvPr/>
        </p:nvSpPr>
        <p:spPr>
          <a:xfrm>
            <a:off x="8115300" y="1790700"/>
            <a:ext cx="9072233" cy="2308324"/>
          </a:xfrm>
          <a:prstGeom prst="rect">
            <a:avLst/>
          </a:prstGeom>
          <a:noFill/>
        </p:spPr>
        <p:txBody>
          <a:bodyPr wrap="square" rtlCol="0">
            <a:spAutoFit/>
          </a:bodyPr>
          <a:lstStyle/>
          <a:p>
            <a:r>
              <a:rPr lang="en-US" b="1" dirty="0" smtClean="0"/>
              <a:t>There are 5 key metrics to display </a:t>
            </a:r>
            <a:r>
              <a:rPr lang="en-US" b="1" dirty="0" err="1" smtClean="0"/>
              <a:t>Olist</a:t>
            </a:r>
            <a:r>
              <a:rPr lang="en-US" b="1" dirty="0" smtClean="0"/>
              <a:t> performance:</a:t>
            </a:r>
          </a:p>
          <a:p>
            <a:pPr marL="342900" indent="-342900">
              <a:buAutoNum type="arabicPeriod"/>
            </a:pPr>
            <a:r>
              <a:rPr lang="en-US" b="1" dirty="0" smtClean="0"/>
              <a:t>Number of customers: </a:t>
            </a:r>
            <a:r>
              <a:rPr lang="en-US" dirty="0" smtClean="0"/>
              <a:t>Number of customers who purchased products at </a:t>
            </a:r>
            <a:r>
              <a:rPr lang="en-US" dirty="0" err="1" smtClean="0"/>
              <a:t>Olist</a:t>
            </a:r>
            <a:r>
              <a:rPr lang="en-US" dirty="0" smtClean="0"/>
              <a:t> during the reporting period.</a:t>
            </a:r>
          </a:p>
          <a:p>
            <a:pPr marL="342900" indent="-342900">
              <a:buAutoNum type="arabicPeriod"/>
            </a:pPr>
            <a:r>
              <a:rPr lang="en-US" b="1" dirty="0" smtClean="0"/>
              <a:t>Number of sellers</a:t>
            </a:r>
          </a:p>
          <a:p>
            <a:pPr marL="342900" indent="-342900">
              <a:buAutoNum type="arabicPeriod"/>
            </a:pPr>
            <a:r>
              <a:rPr lang="en-US" b="1" dirty="0" smtClean="0"/>
              <a:t>Number of orders: </a:t>
            </a:r>
            <a:r>
              <a:rPr lang="en-US" dirty="0" smtClean="0"/>
              <a:t>The number of orders placed at </a:t>
            </a:r>
            <a:r>
              <a:rPr lang="en-US" dirty="0" err="1" smtClean="0"/>
              <a:t>Olist</a:t>
            </a:r>
            <a:r>
              <a:rPr lang="en-US" dirty="0" smtClean="0"/>
              <a:t> during the reporting period.</a:t>
            </a:r>
          </a:p>
          <a:p>
            <a:pPr marL="342900" indent="-342900">
              <a:buAutoNum type="arabicPeriod"/>
            </a:pPr>
            <a:r>
              <a:rPr lang="en-US" b="1" dirty="0" err="1" smtClean="0"/>
              <a:t>Avg</a:t>
            </a:r>
            <a:r>
              <a:rPr lang="en-US" b="1" dirty="0" smtClean="0"/>
              <a:t> time to delivered: </a:t>
            </a:r>
            <a:r>
              <a:rPr lang="en-US" dirty="0" smtClean="0"/>
              <a:t>average time from purchase to delivery to customers.</a:t>
            </a:r>
            <a:endParaRPr lang="en-US" b="1" dirty="0"/>
          </a:p>
          <a:p>
            <a:pPr marL="342900" indent="-342900">
              <a:buAutoNum type="arabicPeriod"/>
            </a:pPr>
            <a:r>
              <a:rPr lang="en-US" b="1" dirty="0" smtClean="0"/>
              <a:t>Total </a:t>
            </a:r>
            <a:r>
              <a:rPr lang="en-US" b="1" dirty="0"/>
              <a:t>order value</a:t>
            </a:r>
          </a:p>
          <a:p>
            <a:r>
              <a:rPr lang="en-US" dirty="0"/>
              <a:t>total order value (GMV) = (order price + freight value) * number of </a:t>
            </a:r>
            <a:r>
              <a:rPr lang="en-US" dirty="0" smtClean="0"/>
              <a:t>products</a:t>
            </a:r>
            <a:endParaRPr lang="en-US" dirty="0"/>
          </a:p>
        </p:txBody>
      </p:sp>
      <p:pic>
        <p:nvPicPr>
          <p:cNvPr id="32" name="Picture 31"/>
          <p:cNvPicPr>
            <a:picLocks noChangeAspect="1"/>
          </p:cNvPicPr>
          <p:nvPr/>
        </p:nvPicPr>
        <p:blipFill>
          <a:blip r:embed="rId8"/>
          <a:stretch>
            <a:fillRect/>
          </a:stretch>
        </p:blipFill>
        <p:spPr>
          <a:xfrm>
            <a:off x="325582" y="1496289"/>
            <a:ext cx="7294418" cy="8623885"/>
          </a:xfrm>
          <a:prstGeom prst="rect">
            <a:avLst/>
          </a:prstGeom>
        </p:spPr>
      </p:pic>
      <p:sp>
        <p:nvSpPr>
          <p:cNvPr id="34" name="TextBox 33"/>
          <p:cNvSpPr txBox="1"/>
          <p:nvPr/>
        </p:nvSpPr>
        <p:spPr>
          <a:xfrm>
            <a:off x="8229600" y="4457700"/>
            <a:ext cx="9072233" cy="5632311"/>
          </a:xfrm>
          <a:prstGeom prst="rect">
            <a:avLst/>
          </a:prstGeom>
          <a:noFill/>
        </p:spPr>
        <p:txBody>
          <a:bodyPr wrap="square" rtlCol="0">
            <a:spAutoFit/>
          </a:bodyPr>
          <a:lstStyle/>
          <a:p>
            <a:pPr marL="285750" indent="-285750">
              <a:buFont typeface="Wingdings" panose="05000000000000000000" pitchFamily="2" charset="2"/>
              <a:buChar char="q"/>
            </a:pPr>
            <a:r>
              <a:rPr lang="en-US" b="1" dirty="0" smtClean="0"/>
              <a:t>Some initial observations:</a:t>
            </a:r>
          </a:p>
          <a:p>
            <a:endParaRPr lang="en-US" b="1" dirty="0" smtClean="0"/>
          </a:p>
          <a:p>
            <a:pPr marL="285750" indent="-285750">
              <a:buFontTx/>
              <a:buChar char="-"/>
            </a:pPr>
            <a:r>
              <a:rPr lang="en-US" dirty="0" smtClean="0"/>
              <a:t>The </a:t>
            </a:r>
            <a:r>
              <a:rPr lang="en-US" dirty="0"/>
              <a:t>number of orders is </a:t>
            </a:r>
            <a:r>
              <a:rPr lang="en-US" b="1" dirty="0"/>
              <a:t>not significantly higher </a:t>
            </a:r>
            <a:r>
              <a:rPr lang="en-US" dirty="0"/>
              <a:t>than the number of customers, indicating that </a:t>
            </a:r>
            <a:r>
              <a:rPr lang="en-US" b="1" dirty="0"/>
              <a:t>most customers only made </a:t>
            </a:r>
            <a:r>
              <a:rPr lang="en-US" b="1" dirty="0" smtClean="0"/>
              <a:t>an order </a:t>
            </a:r>
            <a:r>
              <a:rPr lang="en-US" b="1" dirty="0"/>
              <a:t>over the nearly 3-year period</a:t>
            </a:r>
            <a:r>
              <a:rPr lang="en-US" dirty="0"/>
              <a:t>. This suggests that customers are not making frequent purchases, which could lead to customer churn</a:t>
            </a:r>
            <a:r>
              <a:rPr lang="en-US" dirty="0" smtClean="0"/>
              <a:t>.</a:t>
            </a:r>
          </a:p>
          <a:p>
            <a:pPr marL="285750" indent="-285750">
              <a:buFontTx/>
              <a:buChar char="-"/>
            </a:pPr>
            <a:endParaRPr lang="en-US" dirty="0" smtClean="0"/>
          </a:p>
          <a:p>
            <a:pPr marL="285750" indent="-285750">
              <a:buFontTx/>
              <a:buChar char="-"/>
            </a:pPr>
            <a:r>
              <a:rPr lang="en-US" dirty="0"/>
              <a:t>There is a </a:t>
            </a:r>
            <a:r>
              <a:rPr lang="en-US" b="1" dirty="0"/>
              <a:t>significant spike in the number of orders </a:t>
            </a:r>
            <a:r>
              <a:rPr lang="en-US" dirty="0"/>
              <a:t>starting </a:t>
            </a:r>
            <a:r>
              <a:rPr lang="en-US" b="1" dirty="0" smtClean="0"/>
              <a:t>from November 2017</a:t>
            </a:r>
            <a:r>
              <a:rPr lang="en-US" dirty="0" smtClean="0"/>
              <a:t>, </a:t>
            </a:r>
            <a:r>
              <a:rPr lang="en-US" dirty="0"/>
              <a:t>where the number of orders nearly doubled and then </a:t>
            </a:r>
            <a:r>
              <a:rPr lang="en-US" b="1" dirty="0"/>
              <a:t>maintained that elevated level </a:t>
            </a:r>
            <a:r>
              <a:rPr lang="en-US" dirty="0"/>
              <a:t>until the end of the reporting period. This suggests that </a:t>
            </a:r>
            <a:r>
              <a:rPr lang="en-US" dirty="0" err="1"/>
              <a:t>Olist</a:t>
            </a:r>
            <a:r>
              <a:rPr lang="en-US" dirty="0"/>
              <a:t> underwent some changes around this time, which could provide valuable lessons for the </a:t>
            </a:r>
            <a:r>
              <a:rPr lang="en-US" dirty="0" smtClean="0"/>
              <a:t>business.</a:t>
            </a:r>
          </a:p>
          <a:p>
            <a:endParaRPr lang="en-US" dirty="0" smtClean="0"/>
          </a:p>
          <a:p>
            <a:pPr marL="285750" indent="-285750">
              <a:buFontTx/>
              <a:buChar char="-"/>
            </a:pPr>
            <a:r>
              <a:rPr lang="en-US" dirty="0" smtClean="0"/>
              <a:t>The </a:t>
            </a:r>
            <a:r>
              <a:rPr lang="en-US" dirty="0"/>
              <a:t>majority of the orders were delivered</a:t>
            </a:r>
            <a:r>
              <a:rPr lang="en-US" dirty="0" smtClean="0"/>
              <a:t>.</a:t>
            </a:r>
          </a:p>
          <a:p>
            <a:pPr marL="285750" indent="-285750">
              <a:buFontTx/>
              <a:buChar char="-"/>
            </a:pPr>
            <a:endParaRPr lang="en-US" dirty="0" smtClean="0"/>
          </a:p>
          <a:p>
            <a:pPr marL="285750" indent="-285750">
              <a:buFontTx/>
              <a:buChar char="-"/>
            </a:pPr>
            <a:r>
              <a:rPr lang="en-US" dirty="0" smtClean="0"/>
              <a:t>Since customers tend to use credit card as payment method, so </a:t>
            </a:r>
            <a:r>
              <a:rPr lang="en-US" dirty="0"/>
              <a:t>the proportion of customers</a:t>
            </a:r>
            <a:r>
              <a:rPr lang="en-US" dirty="0" smtClean="0"/>
              <a:t> choosing installments are usually not very high.</a:t>
            </a:r>
          </a:p>
          <a:p>
            <a:pPr marL="285750" indent="-285750">
              <a:buFontTx/>
              <a:buChar char="-"/>
            </a:pPr>
            <a:endParaRPr lang="en-US" dirty="0"/>
          </a:p>
          <a:p>
            <a:pPr marL="285750" indent="-285750">
              <a:buFontTx/>
              <a:buChar char="-"/>
            </a:pPr>
            <a:r>
              <a:rPr lang="en-US" dirty="0"/>
              <a:t>The number of customers is heavily concentrated in the central regions, while the sellers are more concentrated in the </a:t>
            </a:r>
            <a:r>
              <a:rPr lang="en-US" dirty="0" smtClean="0"/>
              <a:t>western </a:t>
            </a:r>
            <a:r>
              <a:rPr lang="en-US" dirty="0"/>
              <a:t>regions. This geographical mismatch could lead to higher shipping costs for </a:t>
            </a:r>
            <a:r>
              <a:rPr lang="en-US" dirty="0" err="1"/>
              <a:t>Olist</a:t>
            </a:r>
            <a:r>
              <a:rPr lang="en-US" dirty="0"/>
              <a:t> compared to other marketplaces.</a:t>
            </a:r>
            <a:r>
              <a:rPr lang="en-US" dirty="0"/>
              <a:t/>
            </a:r>
            <a:br>
              <a:rPr lang="en-US" dirty="0"/>
            </a:b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636" y="287337"/>
            <a:ext cx="12502564" cy="1122363"/>
            <a:chOff x="0" y="0"/>
            <a:chExt cx="2184191" cy="403055"/>
          </a:xfrm>
        </p:grpSpPr>
        <p:sp>
          <p:nvSpPr>
            <p:cNvPr id="3" name="Freeform 3"/>
            <p:cNvSpPr/>
            <p:nvPr/>
          </p:nvSpPr>
          <p:spPr>
            <a:xfrm>
              <a:off x="0" y="0"/>
              <a:ext cx="2184191" cy="403055"/>
            </a:xfrm>
            <a:custGeom>
              <a:avLst/>
              <a:gdLst/>
              <a:ahLst/>
              <a:cxnLst/>
              <a:rect l="l" t="t" r="r" b="b"/>
              <a:pathLst>
                <a:path w="2184191" h="403055">
                  <a:moveTo>
                    <a:pt x="0" y="0"/>
                  </a:moveTo>
                  <a:lnTo>
                    <a:pt x="2184191" y="0"/>
                  </a:lnTo>
                  <a:lnTo>
                    <a:pt x="2184191" y="403055"/>
                  </a:lnTo>
                  <a:lnTo>
                    <a:pt x="0" y="403055"/>
                  </a:lnTo>
                  <a:close/>
                </a:path>
              </a:pathLst>
            </a:custGeom>
            <a:solidFill>
              <a:srgbClr val="574874"/>
            </a:solidFill>
          </p:spPr>
        </p:sp>
        <p:sp>
          <p:nvSpPr>
            <p:cNvPr id="4" name="TextBox 4"/>
            <p:cNvSpPr txBox="1"/>
            <p:nvPr/>
          </p:nvSpPr>
          <p:spPr>
            <a:xfrm>
              <a:off x="0" y="-47625"/>
              <a:ext cx="2184191" cy="45068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381000" y="106511"/>
            <a:ext cx="13792200" cy="1007968"/>
          </a:xfrm>
          <a:prstGeom prst="rect">
            <a:avLst/>
          </a:prstGeom>
        </p:spPr>
        <p:txBody>
          <a:bodyPr wrap="square" lIns="0" tIns="0" rIns="0" bIns="0" rtlCol="0" anchor="t">
            <a:spAutoFit/>
          </a:bodyPr>
          <a:lstStyle/>
          <a:p>
            <a:pPr algn="l">
              <a:lnSpc>
                <a:spcPts val="9231"/>
              </a:lnSpc>
              <a:spcBef>
                <a:spcPct val="0"/>
              </a:spcBef>
            </a:pPr>
            <a:r>
              <a:rPr lang="en-US" sz="3200" dirty="0" smtClean="0">
                <a:solidFill>
                  <a:srgbClr val="FFFFFF"/>
                </a:solidFill>
                <a:latin typeface="League Spartan"/>
              </a:rPr>
              <a:t>2. SUPPORTING ANALYST</a:t>
            </a:r>
            <a:endParaRPr lang="en-US" sz="3200" dirty="0">
              <a:solidFill>
                <a:srgbClr val="FFFFFF"/>
              </a:solidFill>
              <a:latin typeface="League Spartan"/>
            </a:endParaRPr>
          </a:p>
        </p:txBody>
      </p:sp>
      <p:sp>
        <p:nvSpPr>
          <p:cNvPr id="27" name="Freeform 12"/>
          <p:cNvSpPr/>
          <p:nvPr/>
        </p:nvSpPr>
        <p:spPr>
          <a:xfrm>
            <a:off x="13126019" y="-641098"/>
            <a:ext cx="7315200" cy="1856869"/>
          </a:xfrm>
          <a:custGeom>
            <a:avLst/>
            <a:gdLst/>
            <a:ahLst/>
            <a:cxnLst/>
            <a:rect l="l" t="t" r="r" b="b"/>
            <a:pathLst>
              <a:path w="7315200" h="1856869">
                <a:moveTo>
                  <a:pt x="0" y="0"/>
                </a:moveTo>
                <a:lnTo>
                  <a:pt x="7315200" y="0"/>
                </a:lnTo>
                <a:lnTo>
                  <a:pt x="7315200" y="1856868"/>
                </a:lnTo>
                <a:lnTo>
                  <a:pt x="0" y="1856868"/>
                </a:lnTo>
                <a:lnTo>
                  <a:pt x="0" y="0"/>
                </a:lnTo>
                <a:close/>
              </a:path>
            </a:pathLst>
          </a:custGeom>
          <a:blipFill>
            <a:blip r:embed="rId2">
              <a:alphaModFix amt="44999"/>
              <a:extLst>
                <a:ext uri="{96DAC541-7B7A-43D3-8B79-37D633B846F1}">
                  <asvg:svgBlip xmlns:asvg="http://schemas.microsoft.com/office/drawing/2016/SVG/main" xmlns="" r:embed="rId4"/>
                </a:ext>
              </a:extLst>
            </a:blip>
            <a:stretch>
              <a:fillRect/>
            </a:stretch>
          </a:blipFill>
        </p:spPr>
      </p:sp>
      <p:sp>
        <p:nvSpPr>
          <p:cNvPr id="36" name="TextBox 35"/>
          <p:cNvSpPr txBox="1"/>
          <p:nvPr/>
        </p:nvSpPr>
        <p:spPr>
          <a:xfrm>
            <a:off x="401782" y="1862088"/>
            <a:ext cx="1557862" cy="461665"/>
          </a:xfrm>
          <a:prstGeom prst="rect">
            <a:avLst/>
          </a:prstGeom>
          <a:noFill/>
        </p:spPr>
        <p:txBody>
          <a:bodyPr wrap="none" rtlCol="0">
            <a:spAutoFit/>
          </a:bodyPr>
          <a:lstStyle/>
          <a:p>
            <a:pPr marL="285750" indent="-285750">
              <a:buFont typeface="Wingdings" panose="05000000000000000000" pitchFamily="2" charset="2"/>
              <a:buChar char="v"/>
            </a:pPr>
            <a:r>
              <a:rPr lang="en-US" sz="2400" b="1" dirty="0" smtClean="0"/>
              <a:t>Product:</a:t>
            </a:r>
            <a:endParaRPr lang="en-US" sz="2400" b="1" dirty="0"/>
          </a:p>
        </p:txBody>
      </p:sp>
      <p:pic>
        <p:nvPicPr>
          <p:cNvPr id="37" name="Picture 36"/>
          <p:cNvPicPr>
            <a:picLocks noChangeAspect="1"/>
          </p:cNvPicPr>
          <p:nvPr/>
        </p:nvPicPr>
        <p:blipFill>
          <a:blip r:embed="rId5"/>
          <a:stretch>
            <a:fillRect/>
          </a:stretch>
        </p:blipFill>
        <p:spPr>
          <a:xfrm>
            <a:off x="6096000" y="2117165"/>
            <a:ext cx="11793644" cy="6074335"/>
          </a:xfrm>
          <a:prstGeom prst="rect">
            <a:avLst/>
          </a:prstGeom>
        </p:spPr>
      </p:pic>
      <p:sp>
        <p:nvSpPr>
          <p:cNvPr id="38" name="TextBox 37"/>
          <p:cNvSpPr txBox="1"/>
          <p:nvPr/>
        </p:nvSpPr>
        <p:spPr>
          <a:xfrm>
            <a:off x="685800" y="2758823"/>
            <a:ext cx="5410200" cy="923330"/>
          </a:xfrm>
          <a:prstGeom prst="rect">
            <a:avLst/>
          </a:prstGeom>
          <a:noFill/>
        </p:spPr>
        <p:txBody>
          <a:bodyPr wrap="square" rtlCol="0">
            <a:spAutoFit/>
          </a:bodyPr>
          <a:lstStyle/>
          <a:p>
            <a:r>
              <a:rPr lang="en-US" dirty="0"/>
              <a:t>Based on the top 10 most ordered products, it appears that </a:t>
            </a:r>
            <a:r>
              <a:rPr lang="en-US" dirty="0" err="1"/>
              <a:t>Olist's</a:t>
            </a:r>
            <a:r>
              <a:rPr lang="en-US" dirty="0"/>
              <a:t> customers are primarily interested in furniture, home goods, and household items.</a:t>
            </a:r>
            <a:endParaRPr lang="en-US" dirty="0"/>
          </a:p>
        </p:txBody>
      </p:sp>
      <p:sp>
        <p:nvSpPr>
          <p:cNvPr id="39" name="TextBox 38"/>
          <p:cNvSpPr txBox="1"/>
          <p:nvPr/>
        </p:nvSpPr>
        <p:spPr>
          <a:xfrm>
            <a:off x="685800" y="5753100"/>
            <a:ext cx="5410200" cy="1477328"/>
          </a:xfrm>
          <a:prstGeom prst="rect">
            <a:avLst/>
          </a:prstGeom>
          <a:noFill/>
        </p:spPr>
        <p:txBody>
          <a:bodyPr wrap="square" rtlCol="0">
            <a:spAutoFit/>
          </a:bodyPr>
          <a:lstStyle/>
          <a:p>
            <a:r>
              <a:rPr lang="en-US" dirty="0"/>
              <a:t>As for the bottom 10 products, it appears that </a:t>
            </a:r>
            <a:r>
              <a:rPr lang="en-US" dirty="0" err="1"/>
              <a:t>Olist's</a:t>
            </a:r>
            <a:r>
              <a:rPr lang="en-US" dirty="0"/>
              <a:t> customers are less interested in products related to arts, sports, or services. This could be due to the lack of product diversity among </a:t>
            </a:r>
            <a:r>
              <a:rPr lang="en-US" dirty="0" err="1"/>
              <a:t>Olist's</a:t>
            </a:r>
            <a:r>
              <a:rPr lang="en-US" dirty="0"/>
              <a:t> sellers or the pricing may not be competitive enough in these categories.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636" y="287337"/>
            <a:ext cx="12502564" cy="1122363"/>
            <a:chOff x="0" y="0"/>
            <a:chExt cx="2184191" cy="403055"/>
          </a:xfrm>
        </p:grpSpPr>
        <p:sp>
          <p:nvSpPr>
            <p:cNvPr id="3" name="Freeform 3"/>
            <p:cNvSpPr/>
            <p:nvPr/>
          </p:nvSpPr>
          <p:spPr>
            <a:xfrm>
              <a:off x="0" y="0"/>
              <a:ext cx="2184191" cy="403055"/>
            </a:xfrm>
            <a:custGeom>
              <a:avLst/>
              <a:gdLst/>
              <a:ahLst/>
              <a:cxnLst/>
              <a:rect l="l" t="t" r="r" b="b"/>
              <a:pathLst>
                <a:path w="2184191" h="403055">
                  <a:moveTo>
                    <a:pt x="0" y="0"/>
                  </a:moveTo>
                  <a:lnTo>
                    <a:pt x="2184191" y="0"/>
                  </a:lnTo>
                  <a:lnTo>
                    <a:pt x="2184191" y="403055"/>
                  </a:lnTo>
                  <a:lnTo>
                    <a:pt x="0" y="403055"/>
                  </a:lnTo>
                  <a:close/>
                </a:path>
              </a:pathLst>
            </a:custGeom>
            <a:solidFill>
              <a:srgbClr val="574874"/>
            </a:solidFill>
          </p:spPr>
        </p:sp>
        <p:sp>
          <p:nvSpPr>
            <p:cNvPr id="4" name="TextBox 4"/>
            <p:cNvSpPr txBox="1"/>
            <p:nvPr/>
          </p:nvSpPr>
          <p:spPr>
            <a:xfrm>
              <a:off x="0" y="-47625"/>
              <a:ext cx="2184191" cy="45068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381000" y="106511"/>
            <a:ext cx="13792200" cy="1007968"/>
          </a:xfrm>
          <a:prstGeom prst="rect">
            <a:avLst/>
          </a:prstGeom>
        </p:spPr>
        <p:txBody>
          <a:bodyPr wrap="square" lIns="0" tIns="0" rIns="0" bIns="0" rtlCol="0" anchor="t">
            <a:spAutoFit/>
          </a:bodyPr>
          <a:lstStyle/>
          <a:p>
            <a:pPr algn="l">
              <a:lnSpc>
                <a:spcPts val="9231"/>
              </a:lnSpc>
              <a:spcBef>
                <a:spcPct val="0"/>
              </a:spcBef>
            </a:pPr>
            <a:r>
              <a:rPr lang="en-US" sz="3200" dirty="0" smtClean="0">
                <a:solidFill>
                  <a:srgbClr val="FFFFFF"/>
                </a:solidFill>
                <a:latin typeface="League Spartan"/>
              </a:rPr>
              <a:t>2. SUPPORTING ANALYST</a:t>
            </a:r>
            <a:endParaRPr lang="en-US" sz="3200" dirty="0">
              <a:solidFill>
                <a:srgbClr val="FFFFFF"/>
              </a:solidFill>
              <a:latin typeface="League Spartan"/>
            </a:endParaRPr>
          </a:p>
        </p:txBody>
      </p:sp>
      <p:sp>
        <p:nvSpPr>
          <p:cNvPr id="27" name="Freeform 12"/>
          <p:cNvSpPr/>
          <p:nvPr/>
        </p:nvSpPr>
        <p:spPr>
          <a:xfrm>
            <a:off x="13126019" y="-641098"/>
            <a:ext cx="7315200" cy="1856869"/>
          </a:xfrm>
          <a:custGeom>
            <a:avLst/>
            <a:gdLst/>
            <a:ahLst/>
            <a:cxnLst/>
            <a:rect l="l" t="t" r="r" b="b"/>
            <a:pathLst>
              <a:path w="7315200" h="1856869">
                <a:moveTo>
                  <a:pt x="0" y="0"/>
                </a:moveTo>
                <a:lnTo>
                  <a:pt x="7315200" y="0"/>
                </a:lnTo>
                <a:lnTo>
                  <a:pt x="7315200" y="1856868"/>
                </a:lnTo>
                <a:lnTo>
                  <a:pt x="0" y="1856868"/>
                </a:lnTo>
                <a:lnTo>
                  <a:pt x="0" y="0"/>
                </a:lnTo>
                <a:close/>
              </a:path>
            </a:pathLst>
          </a:custGeom>
          <a:blipFill>
            <a:blip r:embed="rId3">
              <a:alphaModFix amt="44999"/>
              <a:extLst>
                <a:ext uri="{96DAC541-7B7A-43D3-8B79-37D633B846F1}">
                  <asvg:svgBlip xmlns:asvg="http://schemas.microsoft.com/office/drawing/2016/SVG/main" xmlns="" r:embed="rId4"/>
                </a:ext>
              </a:extLst>
            </a:blip>
            <a:stretch>
              <a:fillRect/>
            </a:stretch>
          </a:blipFill>
        </p:spPr>
      </p:sp>
      <p:sp>
        <p:nvSpPr>
          <p:cNvPr id="36" name="TextBox 35"/>
          <p:cNvSpPr txBox="1"/>
          <p:nvPr/>
        </p:nvSpPr>
        <p:spPr>
          <a:xfrm>
            <a:off x="401782" y="1862088"/>
            <a:ext cx="1557862" cy="461665"/>
          </a:xfrm>
          <a:prstGeom prst="rect">
            <a:avLst/>
          </a:prstGeom>
          <a:noFill/>
        </p:spPr>
        <p:txBody>
          <a:bodyPr wrap="none" rtlCol="0">
            <a:spAutoFit/>
          </a:bodyPr>
          <a:lstStyle/>
          <a:p>
            <a:pPr marL="285750" indent="-285750">
              <a:buFont typeface="Wingdings" panose="05000000000000000000" pitchFamily="2" charset="2"/>
              <a:buChar char="v"/>
            </a:pPr>
            <a:r>
              <a:rPr lang="en-US" sz="2400" b="1" dirty="0" smtClean="0"/>
              <a:t>Product:</a:t>
            </a:r>
            <a:endParaRPr lang="en-US" sz="2400" b="1" dirty="0"/>
          </a:p>
        </p:txBody>
      </p:sp>
      <p:sp>
        <p:nvSpPr>
          <p:cNvPr id="38" name="TextBox 37"/>
          <p:cNvSpPr txBox="1"/>
          <p:nvPr/>
        </p:nvSpPr>
        <p:spPr>
          <a:xfrm>
            <a:off x="685800" y="2758823"/>
            <a:ext cx="5410200" cy="1754326"/>
          </a:xfrm>
          <a:prstGeom prst="rect">
            <a:avLst/>
          </a:prstGeom>
          <a:noFill/>
        </p:spPr>
        <p:txBody>
          <a:bodyPr wrap="square" rtlCol="0">
            <a:spAutoFit/>
          </a:bodyPr>
          <a:lstStyle/>
          <a:p>
            <a:r>
              <a:rPr lang="en-US" dirty="0"/>
              <a:t>For products with longer names or descriptions, there tend to be more purchases by customers. However, the number of photos for a product does not seem to significantly influence the volume of customer purchases.</a:t>
            </a:r>
          </a:p>
          <a:p>
            <a:endParaRPr lang="en-US" dirty="0"/>
          </a:p>
        </p:txBody>
      </p:sp>
      <p:sp>
        <p:nvSpPr>
          <p:cNvPr id="39" name="TextBox 38"/>
          <p:cNvSpPr txBox="1"/>
          <p:nvPr/>
        </p:nvSpPr>
        <p:spPr>
          <a:xfrm>
            <a:off x="685800" y="4686300"/>
            <a:ext cx="5410200" cy="1477328"/>
          </a:xfrm>
          <a:prstGeom prst="rect">
            <a:avLst/>
          </a:prstGeom>
          <a:noFill/>
        </p:spPr>
        <p:txBody>
          <a:bodyPr wrap="square" rtlCol="0">
            <a:spAutoFit/>
          </a:bodyPr>
          <a:lstStyle/>
          <a:p>
            <a:r>
              <a:rPr lang="en-US" dirty="0" err="1"/>
              <a:t>Olist's</a:t>
            </a:r>
            <a:r>
              <a:rPr lang="en-US" dirty="0"/>
              <a:t> customers appear to prefer purchasing lightweight and compact products. This could suggest that they may not fully trust </a:t>
            </a:r>
            <a:r>
              <a:rPr lang="en-US" dirty="0" err="1"/>
              <a:t>Olist's</a:t>
            </a:r>
            <a:r>
              <a:rPr lang="en-US" dirty="0"/>
              <a:t> delivery capabilities or that the shipping costs for larger items are higher, deterring customers from making such purchases.</a:t>
            </a:r>
            <a:endParaRPr lang="en-US" dirty="0"/>
          </a:p>
        </p:txBody>
      </p:sp>
      <p:pic>
        <p:nvPicPr>
          <p:cNvPr id="5" name="Picture 4"/>
          <p:cNvPicPr>
            <a:picLocks noChangeAspect="1"/>
          </p:cNvPicPr>
          <p:nvPr/>
        </p:nvPicPr>
        <p:blipFill>
          <a:blip r:embed="rId5"/>
          <a:stretch>
            <a:fillRect/>
          </a:stretch>
        </p:blipFill>
        <p:spPr>
          <a:xfrm>
            <a:off x="6370209" y="1799062"/>
            <a:ext cx="11668409" cy="6716493"/>
          </a:xfrm>
          <a:prstGeom prst="rect">
            <a:avLst/>
          </a:prstGeom>
        </p:spPr>
      </p:pic>
      <p:pic>
        <p:nvPicPr>
          <p:cNvPr id="6" name="Picture 5"/>
          <p:cNvPicPr>
            <a:picLocks noChangeAspect="1"/>
          </p:cNvPicPr>
          <p:nvPr/>
        </p:nvPicPr>
        <p:blipFill>
          <a:blip r:embed="rId6"/>
          <a:stretch>
            <a:fillRect/>
          </a:stretch>
        </p:blipFill>
        <p:spPr>
          <a:xfrm>
            <a:off x="914400" y="6393699"/>
            <a:ext cx="4084674" cy="3048264"/>
          </a:xfrm>
          <a:prstGeom prst="rect">
            <a:avLst/>
          </a:prstGeom>
        </p:spPr>
      </p:pic>
      <p:sp>
        <p:nvSpPr>
          <p:cNvPr id="7" name="TextBox 6"/>
          <p:cNvSpPr txBox="1"/>
          <p:nvPr/>
        </p:nvSpPr>
        <p:spPr>
          <a:xfrm>
            <a:off x="6553200" y="8795632"/>
            <a:ext cx="80772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However, the data shown in the chart indicates that the weight of the product is not the primary factor driving higher shipping costs.</a:t>
            </a:r>
            <a:endParaRPr lang="en-US" dirty="0"/>
          </a:p>
        </p:txBody>
      </p:sp>
    </p:spTree>
    <p:extLst>
      <p:ext uri="{BB962C8B-B14F-4D97-AF65-F5344CB8AC3E}">
        <p14:creationId xmlns:p14="http://schemas.microsoft.com/office/powerpoint/2010/main" val="7543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636" y="287337"/>
            <a:ext cx="12502564" cy="1122363"/>
            <a:chOff x="0" y="0"/>
            <a:chExt cx="2184191" cy="403055"/>
          </a:xfrm>
        </p:grpSpPr>
        <p:sp>
          <p:nvSpPr>
            <p:cNvPr id="3" name="Freeform 3"/>
            <p:cNvSpPr/>
            <p:nvPr/>
          </p:nvSpPr>
          <p:spPr>
            <a:xfrm>
              <a:off x="0" y="0"/>
              <a:ext cx="2184191" cy="403055"/>
            </a:xfrm>
            <a:custGeom>
              <a:avLst/>
              <a:gdLst/>
              <a:ahLst/>
              <a:cxnLst/>
              <a:rect l="l" t="t" r="r" b="b"/>
              <a:pathLst>
                <a:path w="2184191" h="403055">
                  <a:moveTo>
                    <a:pt x="0" y="0"/>
                  </a:moveTo>
                  <a:lnTo>
                    <a:pt x="2184191" y="0"/>
                  </a:lnTo>
                  <a:lnTo>
                    <a:pt x="2184191" y="403055"/>
                  </a:lnTo>
                  <a:lnTo>
                    <a:pt x="0" y="403055"/>
                  </a:lnTo>
                  <a:close/>
                </a:path>
              </a:pathLst>
            </a:custGeom>
            <a:solidFill>
              <a:srgbClr val="574874"/>
            </a:solidFill>
          </p:spPr>
        </p:sp>
        <p:sp>
          <p:nvSpPr>
            <p:cNvPr id="4" name="TextBox 4"/>
            <p:cNvSpPr txBox="1"/>
            <p:nvPr/>
          </p:nvSpPr>
          <p:spPr>
            <a:xfrm>
              <a:off x="0" y="-47625"/>
              <a:ext cx="2184191" cy="45068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381000" y="106511"/>
            <a:ext cx="13792200" cy="1007968"/>
          </a:xfrm>
          <a:prstGeom prst="rect">
            <a:avLst/>
          </a:prstGeom>
        </p:spPr>
        <p:txBody>
          <a:bodyPr wrap="square" lIns="0" tIns="0" rIns="0" bIns="0" rtlCol="0" anchor="t">
            <a:spAutoFit/>
          </a:bodyPr>
          <a:lstStyle/>
          <a:p>
            <a:pPr algn="l">
              <a:lnSpc>
                <a:spcPts val="9231"/>
              </a:lnSpc>
              <a:spcBef>
                <a:spcPct val="0"/>
              </a:spcBef>
            </a:pPr>
            <a:r>
              <a:rPr lang="en-US" sz="3200" dirty="0" smtClean="0">
                <a:solidFill>
                  <a:srgbClr val="FFFFFF"/>
                </a:solidFill>
                <a:latin typeface="League Spartan"/>
              </a:rPr>
              <a:t>2. SUPPORTING ANALYST</a:t>
            </a:r>
            <a:endParaRPr lang="en-US" sz="3200" dirty="0">
              <a:solidFill>
                <a:srgbClr val="FFFFFF"/>
              </a:solidFill>
              <a:latin typeface="League Spartan"/>
            </a:endParaRPr>
          </a:p>
        </p:txBody>
      </p:sp>
      <p:sp>
        <p:nvSpPr>
          <p:cNvPr id="27" name="Freeform 12"/>
          <p:cNvSpPr/>
          <p:nvPr/>
        </p:nvSpPr>
        <p:spPr>
          <a:xfrm>
            <a:off x="13126019" y="-641098"/>
            <a:ext cx="7315200" cy="1856869"/>
          </a:xfrm>
          <a:custGeom>
            <a:avLst/>
            <a:gdLst/>
            <a:ahLst/>
            <a:cxnLst/>
            <a:rect l="l" t="t" r="r" b="b"/>
            <a:pathLst>
              <a:path w="7315200" h="1856869">
                <a:moveTo>
                  <a:pt x="0" y="0"/>
                </a:moveTo>
                <a:lnTo>
                  <a:pt x="7315200" y="0"/>
                </a:lnTo>
                <a:lnTo>
                  <a:pt x="7315200" y="1856868"/>
                </a:lnTo>
                <a:lnTo>
                  <a:pt x="0" y="1856868"/>
                </a:lnTo>
                <a:lnTo>
                  <a:pt x="0" y="0"/>
                </a:lnTo>
                <a:close/>
              </a:path>
            </a:pathLst>
          </a:custGeom>
          <a:blipFill>
            <a:blip r:embed="rId2">
              <a:alphaModFix amt="44999"/>
              <a:extLst>
                <a:ext uri="{96DAC541-7B7A-43D3-8B79-37D633B846F1}">
                  <asvg:svgBlip xmlns:asvg="http://schemas.microsoft.com/office/drawing/2016/SVG/main" xmlns="" r:embed="rId4"/>
                </a:ext>
              </a:extLst>
            </a:blip>
            <a:stretch>
              <a:fillRect/>
            </a:stretch>
          </a:blipFill>
        </p:spPr>
      </p:sp>
      <p:sp>
        <p:nvSpPr>
          <p:cNvPr id="36" name="TextBox 35"/>
          <p:cNvSpPr txBox="1"/>
          <p:nvPr/>
        </p:nvSpPr>
        <p:spPr>
          <a:xfrm>
            <a:off x="401782" y="1862088"/>
            <a:ext cx="2367571" cy="461665"/>
          </a:xfrm>
          <a:prstGeom prst="rect">
            <a:avLst/>
          </a:prstGeom>
          <a:noFill/>
        </p:spPr>
        <p:txBody>
          <a:bodyPr wrap="none" rtlCol="0">
            <a:spAutoFit/>
          </a:bodyPr>
          <a:lstStyle/>
          <a:p>
            <a:pPr marL="285750" indent="-285750">
              <a:buFont typeface="Wingdings" panose="05000000000000000000" pitchFamily="2" charset="2"/>
              <a:buChar char="v"/>
            </a:pPr>
            <a:r>
              <a:rPr lang="en-US" sz="2400" b="1" dirty="0" smtClean="0"/>
              <a:t> Time to order:</a:t>
            </a:r>
            <a:endParaRPr lang="en-US" sz="2400" b="1" dirty="0"/>
          </a:p>
        </p:txBody>
      </p:sp>
      <p:sp>
        <p:nvSpPr>
          <p:cNvPr id="38" name="TextBox 37"/>
          <p:cNvSpPr txBox="1"/>
          <p:nvPr/>
        </p:nvSpPr>
        <p:spPr>
          <a:xfrm>
            <a:off x="692727" y="2543020"/>
            <a:ext cx="15392400" cy="646331"/>
          </a:xfrm>
          <a:prstGeom prst="rect">
            <a:avLst/>
          </a:prstGeom>
          <a:noFill/>
        </p:spPr>
        <p:txBody>
          <a:bodyPr wrap="square" rtlCol="0">
            <a:spAutoFit/>
          </a:bodyPr>
          <a:lstStyle/>
          <a:p>
            <a:r>
              <a:rPr lang="en-US" dirty="0"/>
              <a:t>Based on the chart, it can be seen that customers tend to </a:t>
            </a:r>
            <a:r>
              <a:rPr lang="en-US" b="1" dirty="0"/>
              <a:t>make more purchases on weekdays </a:t>
            </a:r>
            <a:r>
              <a:rPr lang="en-US" dirty="0"/>
              <a:t>rather than weekends. The traffic also appears to be higher during </a:t>
            </a:r>
            <a:r>
              <a:rPr lang="en-US" b="1" dirty="0"/>
              <a:t>midday and afternoon hours </a:t>
            </a:r>
            <a:r>
              <a:rPr lang="en-US" dirty="0"/>
              <a:t>compared to other times.</a:t>
            </a:r>
            <a:endParaRPr lang="en-US" dirty="0"/>
          </a:p>
        </p:txBody>
      </p:sp>
      <p:pic>
        <p:nvPicPr>
          <p:cNvPr id="5" name="Picture 4"/>
          <p:cNvPicPr>
            <a:picLocks noChangeAspect="1"/>
          </p:cNvPicPr>
          <p:nvPr/>
        </p:nvPicPr>
        <p:blipFill>
          <a:blip r:embed="rId5"/>
          <a:stretch>
            <a:fillRect/>
          </a:stretch>
        </p:blipFill>
        <p:spPr>
          <a:xfrm>
            <a:off x="692726" y="3408618"/>
            <a:ext cx="17061873" cy="5916060"/>
          </a:xfrm>
          <a:prstGeom prst="rect">
            <a:avLst/>
          </a:prstGeom>
        </p:spPr>
      </p:pic>
    </p:spTree>
    <p:extLst>
      <p:ext uri="{BB962C8B-B14F-4D97-AF65-F5344CB8AC3E}">
        <p14:creationId xmlns:p14="http://schemas.microsoft.com/office/powerpoint/2010/main" val="198670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636" y="287337"/>
            <a:ext cx="12502564" cy="1122363"/>
            <a:chOff x="0" y="0"/>
            <a:chExt cx="2184191" cy="403055"/>
          </a:xfrm>
        </p:grpSpPr>
        <p:sp>
          <p:nvSpPr>
            <p:cNvPr id="3" name="Freeform 3"/>
            <p:cNvSpPr/>
            <p:nvPr/>
          </p:nvSpPr>
          <p:spPr>
            <a:xfrm>
              <a:off x="0" y="0"/>
              <a:ext cx="2184191" cy="403055"/>
            </a:xfrm>
            <a:custGeom>
              <a:avLst/>
              <a:gdLst/>
              <a:ahLst/>
              <a:cxnLst/>
              <a:rect l="l" t="t" r="r" b="b"/>
              <a:pathLst>
                <a:path w="2184191" h="403055">
                  <a:moveTo>
                    <a:pt x="0" y="0"/>
                  </a:moveTo>
                  <a:lnTo>
                    <a:pt x="2184191" y="0"/>
                  </a:lnTo>
                  <a:lnTo>
                    <a:pt x="2184191" y="403055"/>
                  </a:lnTo>
                  <a:lnTo>
                    <a:pt x="0" y="403055"/>
                  </a:lnTo>
                  <a:close/>
                </a:path>
              </a:pathLst>
            </a:custGeom>
            <a:solidFill>
              <a:srgbClr val="574874"/>
            </a:solidFill>
          </p:spPr>
        </p:sp>
        <p:sp>
          <p:nvSpPr>
            <p:cNvPr id="4" name="TextBox 4"/>
            <p:cNvSpPr txBox="1"/>
            <p:nvPr/>
          </p:nvSpPr>
          <p:spPr>
            <a:xfrm>
              <a:off x="0" y="-47625"/>
              <a:ext cx="2184191" cy="45068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381000" y="106511"/>
            <a:ext cx="13792200" cy="1007968"/>
          </a:xfrm>
          <a:prstGeom prst="rect">
            <a:avLst/>
          </a:prstGeom>
        </p:spPr>
        <p:txBody>
          <a:bodyPr wrap="square" lIns="0" tIns="0" rIns="0" bIns="0" rtlCol="0" anchor="t">
            <a:spAutoFit/>
          </a:bodyPr>
          <a:lstStyle/>
          <a:p>
            <a:pPr algn="l">
              <a:lnSpc>
                <a:spcPts val="9231"/>
              </a:lnSpc>
              <a:spcBef>
                <a:spcPct val="0"/>
              </a:spcBef>
            </a:pPr>
            <a:r>
              <a:rPr lang="en-US" sz="3200" dirty="0" smtClean="0">
                <a:solidFill>
                  <a:srgbClr val="FFFFFF"/>
                </a:solidFill>
                <a:latin typeface="League Spartan"/>
              </a:rPr>
              <a:t>2. SUPPORTING ANALYST</a:t>
            </a:r>
            <a:endParaRPr lang="en-US" sz="3200" dirty="0">
              <a:solidFill>
                <a:srgbClr val="FFFFFF"/>
              </a:solidFill>
              <a:latin typeface="League Spartan"/>
            </a:endParaRPr>
          </a:p>
        </p:txBody>
      </p:sp>
      <p:sp>
        <p:nvSpPr>
          <p:cNvPr id="27" name="Freeform 12"/>
          <p:cNvSpPr/>
          <p:nvPr/>
        </p:nvSpPr>
        <p:spPr>
          <a:xfrm>
            <a:off x="13126019" y="-641098"/>
            <a:ext cx="7315200" cy="1856869"/>
          </a:xfrm>
          <a:custGeom>
            <a:avLst/>
            <a:gdLst/>
            <a:ahLst/>
            <a:cxnLst/>
            <a:rect l="l" t="t" r="r" b="b"/>
            <a:pathLst>
              <a:path w="7315200" h="1856869">
                <a:moveTo>
                  <a:pt x="0" y="0"/>
                </a:moveTo>
                <a:lnTo>
                  <a:pt x="7315200" y="0"/>
                </a:lnTo>
                <a:lnTo>
                  <a:pt x="7315200" y="1856868"/>
                </a:lnTo>
                <a:lnTo>
                  <a:pt x="0" y="1856868"/>
                </a:lnTo>
                <a:lnTo>
                  <a:pt x="0" y="0"/>
                </a:lnTo>
                <a:close/>
              </a:path>
            </a:pathLst>
          </a:custGeom>
          <a:blipFill>
            <a:blip r:embed="rId2">
              <a:alphaModFix amt="44999"/>
              <a:extLst>
                <a:ext uri="{96DAC541-7B7A-43D3-8B79-37D633B846F1}">
                  <asvg:svgBlip xmlns:asvg="http://schemas.microsoft.com/office/drawing/2016/SVG/main" xmlns="" r:embed="rId4"/>
                </a:ext>
              </a:extLst>
            </a:blip>
            <a:stretch>
              <a:fillRect/>
            </a:stretch>
          </a:blipFill>
        </p:spPr>
      </p:sp>
      <p:sp>
        <p:nvSpPr>
          <p:cNvPr id="36" name="TextBox 35"/>
          <p:cNvSpPr txBox="1"/>
          <p:nvPr/>
        </p:nvSpPr>
        <p:spPr>
          <a:xfrm>
            <a:off x="401782" y="1862088"/>
            <a:ext cx="2934586" cy="461665"/>
          </a:xfrm>
          <a:prstGeom prst="rect">
            <a:avLst/>
          </a:prstGeom>
          <a:noFill/>
        </p:spPr>
        <p:txBody>
          <a:bodyPr wrap="none" rtlCol="0">
            <a:spAutoFit/>
          </a:bodyPr>
          <a:lstStyle/>
          <a:p>
            <a:pPr marL="285750" indent="-285750">
              <a:buFont typeface="Wingdings" panose="05000000000000000000" pitchFamily="2" charset="2"/>
              <a:buChar char="v"/>
            </a:pPr>
            <a:r>
              <a:rPr lang="en-US" sz="2400" b="1" dirty="0" smtClean="0"/>
              <a:t> Order distribution:</a:t>
            </a:r>
            <a:endParaRPr lang="en-US" sz="2400" b="1" dirty="0"/>
          </a:p>
        </p:txBody>
      </p:sp>
      <p:sp>
        <p:nvSpPr>
          <p:cNvPr id="38" name="TextBox 37"/>
          <p:cNvSpPr txBox="1"/>
          <p:nvPr/>
        </p:nvSpPr>
        <p:spPr>
          <a:xfrm>
            <a:off x="685800" y="2380532"/>
            <a:ext cx="17061873" cy="923330"/>
          </a:xfrm>
          <a:prstGeom prst="rect">
            <a:avLst/>
          </a:prstGeom>
          <a:noFill/>
        </p:spPr>
        <p:txBody>
          <a:bodyPr wrap="square" rtlCol="0">
            <a:spAutoFit/>
          </a:bodyPr>
          <a:lstStyle/>
          <a:p>
            <a:r>
              <a:rPr lang="en-US" dirty="0"/>
              <a:t>From the chart, we can see that the majority of sellers are from the SP </a:t>
            </a:r>
            <a:r>
              <a:rPr lang="en-US" dirty="0" smtClean="0"/>
              <a:t>state (almost 50% of all), </a:t>
            </a:r>
            <a:r>
              <a:rPr lang="en-US" dirty="0"/>
              <a:t>while there is also a significant number of buyers from the RJ state. However, these RJ buyers are mainly purchasing from the SP sellers. This geographical mismatch between buyers and sellers could result in very high shipping costs due to the inter-state nature of the transactions.</a:t>
            </a:r>
            <a:endParaRPr lang="en-US" dirty="0"/>
          </a:p>
        </p:txBody>
      </p:sp>
      <p:pic>
        <p:nvPicPr>
          <p:cNvPr id="6" name="Picture 5"/>
          <p:cNvPicPr>
            <a:picLocks noChangeAspect="1"/>
          </p:cNvPicPr>
          <p:nvPr/>
        </p:nvPicPr>
        <p:blipFill>
          <a:blip r:embed="rId5"/>
          <a:stretch>
            <a:fillRect/>
          </a:stretch>
        </p:blipFill>
        <p:spPr>
          <a:xfrm>
            <a:off x="2438400" y="3405154"/>
            <a:ext cx="10687619" cy="6149873"/>
          </a:xfrm>
          <a:prstGeom prst="rect">
            <a:avLst/>
          </a:prstGeom>
        </p:spPr>
      </p:pic>
    </p:spTree>
    <p:extLst>
      <p:ext uri="{BB962C8B-B14F-4D97-AF65-F5344CB8AC3E}">
        <p14:creationId xmlns:p14="http://schemas.microsoft.com/office/powerpoint/2010/main" val="3962397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165705" y="2632396"/>
            <a:ext cx="1054100" cy="1117600"/>
            <a:chOff x="0" y="0"/>
            <a:chExt cx="277623" cy="294347"/>
          </a:xfrm>
        </p:grpSpPr>
        <p:sp>
          <p:nvSpPr>
            <p:cNvPr id="4" name="Freeform 4"/>
            <p:cNvSpPr/>
            <p:nvPr/>
          </p:nvSpPr>
          <p:spPr>
            <a:xfrm>
              <a:off x="0" y="0"/>
              <a:ext cx="277623" cy="294347"/>
            </a:xfrm>
            <a:custGeom>
              <a:avLst/>
              <a:gdLst/>
              <a:ahLst/>
              <a:cxnLst/>
              <a:rect l="l" t="t" r="r" b="b"/>
              <a:pathLst>
                <a:path w="277623" h="294347">
                  <a:moveTo>
                    <a:pt x="0" y="0"/>
                  </a:moveTo>
                  <a:lnTo>
                    <a:pt x="277623" y="0"/>
                  </a:lnTo>
                  <a:lnTo>
                    <a:pt x="277623" y="294347"/>
                  </a:lnTo>
                  <a:lnTo>
                    <a:pt x="0" y="294347"/>
                  </a:lnTo>
                  <a:close/>
                </a:path>
              </a:pathLst>
            </a:custGeom>
            <a:solidFill>
              <a:srgbClr val="574874"/>
            </a:solidFill>
          </p:spPr>
        </p:sp>
        <p:sp>
          <p:nvSpPr>
            <p:cNvPr id="5" name="TextBox 5"/>
            <p:cNvSpPr txBox="1"/>
            <p:nvPr/>
          </p:nvSpPr>
          <p:spPr>
            <a:xfrm>
              <a:off x="0" y="-47625"/>
              <a:ext cx="277623" cy="34197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165705" y="4570644"/>
            <a:ext cx="1054100" cy="1117600"/>
            <a:chOff x="0" y="0"/>
            <a:chExt cx="277623" cy="294347"/>
          </a:xfrm>
        </p:grpSpPr>
        <p:sp>
          <p:nvSpPr>
            <p:cNvPr id="7" name="Freeform 7"/>
            <p:cNvSpPr/>
            <p:nvPr/>
          </p:nvSpPr>
          <p:spPr>
            <a:xfrm>
              <a:off x="0" y="0"/>
              <a:ext cx="277623" cy="294347"/>
            </a:xfrm>
            <a:custGeom>
              <a:avLst/>
              <a:gdLst/>
              <a:ahLst/>
              <a:cxnLst/>
              <a:rect l="l" t="t" r="r" b="b"/>
              <a:pathLst>
                <a:path w="277623" h="294347">
                  <a:moveTo>
                    <a:pt x="0" y="0"/>
                  </a:moveTo>
                  <a:lnTo>
                    <a:pt x="277623" y="0"/>
                  </a:lnTo>
                  <a:lnTo>
                    <a:pt x="277623" y="294347"/>
                  </a:lnTo>
                  <a:lnTo>
                    <a:pt x="0" y="294347"/>
                  </a:lnTo>
                  <a:close/>
                </a:path>
              </a:pathLst>
            </a:custGeom>
            <a:solidFill>
              <a:srgbClr val="574874"/>
            </a:solidFill>
          </p:spPr>
        </p:sp>
        <p:sp>
          <p:nvSpPr>
            <p:cNvPr id="8" name="TextBox 8"/>
            <p:cNvSpPr txBox="1"/>
            <p:nvPr/>
          </p:nvSpPr>
          <p:spPr>
            <a:xfrm>
              <a:off x="0" y="-47625"/>
              <a:ext cx="277623" cy="34197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165705" y="6507394"/>
            <a:ext cx="1054100" cy="1117600"/>
            <a:chOff x="0" y="0"/>
            <a:chExt cx="277623" cy="294347"/>
          </a:xfrm>
        </p:grpSpPr>
        <p:sp>
          <p:nvSpPr>
            <p:cNvPr id="10" name="Freeform 10"/>
            <p:cNvSpPr/>
            <p:nvPr/>
          </p:nvSpPr>
          <p:spPr>
            <a:xfrm>
              <a:off x="0" y="0"/>
              <a:ext cx="277623" cy="294347"/>
            </a:xfrm>
            <a:custGeom>
              <a:avLst/>
              <a:gdLst/>
              <a:ahLst/>
              <a:cxnLst/>
              <a:rect l="l" t="t" r="r" b="b"/>
              <a:pathLst>
                <a:path w="277623" h="294347">
                  <a:moveTo>
                    <a:pt x="0" y="0"/>
                  </a:moveTo>
                  <a:lnTo>
                    <a:pt x="277623" y="0"/>
                  </a:lnTo>
                  <a:lnTo>
                    <a:pt x="277623" y="294347"/>
                  </a:lnTo>
                  <a:lnTo>
                    <a:pt x="0" y="294347"/>
                  </a:lnTo>
                  <a:close/>
                </a:path>
              </a:pathLst>
            </a:custGeom>
            <a:solidFill>
              <a:srgbClr val="574874"/>
            </a:solidFill>
          </p:spPr>
        </p:sp>
        <p:sp>
          <p:nvSpPr>
            <p:cNvPr id="11" name="TextBox 11"/>
            <p:cNvSpPr txBox="1"/>
            <p:nvPr/>
          </p:nvSpPr>
          <p:spPr>
            <a:xfrm>
              <a:off x="0" y="-47625"/>
              <a:ext cx="277623" cy="3419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333554" y="-928434"/>
            <a:ext cx="7315200" cy="1856869"/>
          </a:xfrm>
          <a:custGeom>
            <a:avLst/>
            <a:gdLst/>
            <a:ahLst/>
            <a:cxnLst/>
            <a:rect l="l" t="t" r="r" b="b"/>
            <a:pathLst>
              <a:path w="7315200" h="1856869">
                <a:moveTo>
                  <a:pt x="0" y="0"/>
                </a:moveTo>
                <a:lnTo>
                  <a:pt x="7315200" y="0"/>
                </a:lnTo>
                <a:lnTo>
                  <a:pt x="7315200" y="1856868"/>
                </a:lnTo>
                <a:lnTo>
                  <a:pt x="0" y="1856868"/>
                </a:lnTo>
                <a:lnTo>
                  <a:pt x="0" y="0"/>
                </a:lnTo>
                <a:close/>
              </a:path>
            </a:pathLst>
          </a:custGeom>
          <a:blipFill>
            <a:blip r:embed="rId2">
              <a:alphaModFix amt="44999"/>
              <a:extLst>
                <a:ext uri="{96DAC541-7B7A-43D3-8B79-37D633B846F1}">
                  <asvg:svgBlip xmlns:asvg="http://schemas.microsoft.com/office/drawing/2016/SVG/main" xmlns="" r:embed="rId4"/>
                </a:ext>
              </a:extLst>
            </a:blip>
            <a:stretch>
              <a:fillRect/>
            </a:stretch>
          </a:blipFill>
        </p:spPr>
      </p:sp>
      <p:sp>
        <p:nvSpPr>
          <p:cNvPr id="13" name="TextBox 13"/>
          <p:cNvSpPr txBox="1"/>
          <p:nvPr/>
        </p:nvSpPr>
        <p:spPr>
          <a:xfrm>
            <a:off x="11129361" y="2701846"/>
            <a:ext cx="1126786" cy="1069522"/>
          </a:xfrm>
          <a:prstGeom prst="rect">
            <a:avLst/>
          </a:prstGeom>
        </p:spPr>
        <p:txBody>
          <a:bodyPr lIns="0" tIns="0" rIns="0" bIns="0" rtlCol="0" anchor="t">
            <a:spAutoFit/>
          </a:bodyPr>
          <a:lstStyle/>
          <a:p>
            <a:pPr algn="ctr">
              <a:lnSpc>
                <a:spcPts val="8774"/>
              </a:lnSpc>
            </a:pPr>
            <a:r>
              <a:rPr lang="en-US" sz="6267">
                <a:solidFill>
                  <a:srgbClr val="FFFFFF"/>
                </a:solidFill>
                <a:latin typeface="League Spartan"/>
              </a:rPr>
              <a:t>1</a:t>
            </a:r>
          </a:p>
        </p:txBody>
      </p:sp>
      <p:sp>
        <p:nvSpPr>
          <p:cNvPr id="14" name="TextBox 14"/>
          <p:cNvSpPr txBox="1"/>
          <p:nvPr/>
        </p:nvSpPr>
        <p:spPr>
          <a:xfrm>
            <a:off x="11129361" y="4652594"/>
            <a:ext cx="1126786" cy="1069522"/>
          </a:xfrm>
          <a:prstGeom prst="rect">
            <a:avLst/>
          </a:prstGeom>
        </p:spPr>
        <p:txBody>
          <a:bodyPr lIns="0" tIns="0" rIns="0" bIns="0" rtlCol="0" anchor="t">
            <a:spAutoFit/>
          </a:bodyPr>
          <a:lstStyle/>
          <a:p>
            <a:pPr algn="ctr">
              <a:lnSpc>
                <a:spcPts val="8774"/>
              </a:lnSpc>
            </a:pPr>
            <a:r>
              <a:rPr lang="en-US" sz="6267">
                <a:solidFill>
                  <a:srgbClr val="FFFFFF"/>
                </a:solidFill>
                <a:latin typeface="League Spartan"/>
              </a:rPr>
              <a:t>2</a:t>
            </a:r>
          </a:p>
        </p:txBody>
      </p:sp>
      <p:sp>
        <p:nvSpPr>
          <p:cNvPr id="15" name="TextBox 15"/>
          <p:cNvSpPr txBox="1"/>
          <p:nvPr/>
        </p:nvSpPr>
        <p:spPr>
          <a:xfrm>
            <a:off x="11156180" y="6588892"/>
            <a:ext cx="1126786" cy="1069522"/>
          </a:xfrm>
          <a:prstGeom prst="rect">
            <a:avLst/>
          </a:prstGeom>
        </p:spPr>
        <p:txBody>
          <a:bodyPr lIns="0" tIns="0" rIns="0" bIns="0" rtlCol="0" anchor="t">
            <a:spAutoFit/>
          </a:bodyPr>
          <a:lstStyle/>
          <a:p>
            <a:pPr algn="ctr">
              <a:lnSpc>
                <a:spcPts val="8774"/>
              </a:lnSpc>
            </a:pPr>
            <a:r>
              <a:rPr lang="en-US" sz="6267">
                <a:solidFill>
                  <a:srgbClr val="FFFFFF"/>
                </a:solidFill>
                <a:latin typeface="League Spartan"/>
              </a:rPr>
              <a:t>3</a:t>
            </a:r>
          </a:p>
        </p:txBody>
      </p:sp>
      <p:sp>
        <p:nvSpPr>
          <p:cNvPr id="16" name="TextBox 16"/>
          <p:cNvSpPr txBox="1"/>
          <p:nvPr/>
        </p:nvSpPr>
        <p:spPr>
          <a:xfrm>
            <a:off x="12723008" y="2839766"/>
            <a:ext cx="4536292" cy="869883"/>
          </a:xfrm>
          <a:prstGeom prst="rect">
            <a:avLst/>
          </a:prstGeom>
        </p:spPr>
        <p:txBody>
          <a:bodyPr lIns="0" tIns="0" rIns="0" bIns="0" rtlCol="0" anchor="t">
            <a:spAutoFit/>
          </a:bodyPr>
          <a:lstStyle/>
          <a:p>
            <a:pPr algn="l">
              <a:lnSpc>
                <a:spcPts val="2328"/>
              </a:lnSpc>
              <a:spcBef>
                <a:spcPct val="0"/>
              </a:spcBef>
            </a:pPr>
            <a:r>
              <a:rPr lang="en-US" sz="1663">
                <a:solidFill>
                  <a:srgbClr val="000000"/>
                </a:solidFill>
                <a:latin typeface="Poppins"/>
              </a:rPr>
              <a:t>Lorem ipsum dolor sit amet, consectetur adipiscing elit, sed do eiusmod tempor incididunt ut labore et dolore </a:t>
            </a:r>
          </a:p>
        </p:txBody>
      </p:sp>
      <p:sp>
        <p:nvSpPr>
          <p:cNvPr id="17" name="TextBox 17"/>
          <p:cNvSpPr txBox="1"/>
          <p:nvPr/>
        </p:nvSpPr>
        <p:spPr>
          <a:xfrm>
            <a:off x="12723008" y="4790514"/>
            <a:ext cx="4536292" cy="869883"/>
          </a:xfrm>
          <a:prstGeom prst="rect">
            <a:avLst/>
          </a:prstGeom>
        </p:spPr>
        <p:txBody>
          <a:bodyPr lIns="0" tIns="0" rIns="0" bIns="0" rtlCol="0" anchor="t">
            <a:spAutoFit/>
          </a:bodyPr>
          <a:lstStyle/>
          <a:p>
            <a:pPr algn="l">
              <a:lnSpc>
                <a:spcPts val="2328"/>
              </a:lnSpc>
              <a:spcBef>
                <a:spcPct val="0"/>
              </a:spcBef>
            </a:pPr>
            <a:r>
              <a:rPr lang="en-US" sz="1663">
                <a:solidFill>
                  <a:srgbClr val="000000"/>
                </a:solidFill>
                <a:latin typeface="Poppins"/>
              </a:rPr>
              <a:t>Lorem ipsum dolor sit amet, consectetur adipiscing elit, sed do eiusmod tempor incididunt ut labore et dolore </a:t>
            </a:r>
          </a:p>
        </p:txBody>
      </p:sp>
      <p:sp>
        <p:nvSpPr>
          <p:cNvPr id="18" name="TextBox 18"/>
          <p:cNvSpPr txBox="1"/>
          <p:nvPr/>
        </p:nvSpPr>
        <p:spPr>
          <a:xfrm>
            <a:off x="12723008" y="6665092"/>
            <a:ext cx="4536292" cy="869883"/>
          </a:xfrm>
          <a:prstGeom prst="rect">
            <a:avLst/>
          </a:prstGeom>
        </p:spPr>
        <p:txBody>
          <a:bodyPr lIns="0" tIns="0" rIns="0" bIns="0" rtlCol="0" anchor="t">
            <a:spAutoFit/>
          </a:bodyPr>
          <a:lstStyle/>
          <a:p>
            <a:pPr algn="l">
              <a:lnSpc>
                <a:spcPts val="2328"/>
              </a:lnSpc>
              <a:spcBef>
                <a:spcPct val="0"/>
              </a:spcBef>
            </a:pPr>
            <a:r>
              <a:rPr lang="en-US" sz="1663">
                <a:solidFill>
                  <a:srgbClr val="000000"/>
                </a:solidFill>
                <a:latin typeface="Poppins"/>
              </a:rPr>
              <a:t>Lorem ipsum dolor sit amet, consectetur adipiscing elit, sed do eiusmod tempor incididunt ut labore et dolore </a:t>
            </a:r>
          </a:p>
        </p:txBody>
      </p:sp>
      <p:sp>
        <p:nvSpPr>
          <p:cNvPr id="22" name="TextBox 4"/>
          <p:cNvSpPr txBox="1"/>
          <p:nvPr/>
        </p:nvSpPr>
        <p:spPr>
          <a:xfrm>
            <a:off x="1049482" y="386431"/>
            <a:ext cx="5968575" cy="786049"/>
          </a:xfrm>
          <a:prstGeom prst="rect">
            <a:avLst/>
          </a:prstGeom>
        </p:spPr>
        <p:txBody>
          <a:bodyPr lIns="0" tIns="0" rIns="0" bIns="0" rtlCol="0" anchor="t">
            <a:spAutoFit/>
          </a:bodyPr>
          <a:lstStyle/>
          <a:p>
            <a:pPr algn="l">
              <a:lnSpc>
                <a:spcPts val="6766"/>
              </a:lnSpc>
              <a:spcBef>
                <a:spcPct val="0"/>
              </a:spcBef>
            </a:pPr>
            <a:r>
              <a:rPr lang="en-US" sz="4833" dirty="0">
                <a:solidFill>
                  <a:srgbClr val="000000"/>
                </a:solidFill>
                <a:latin typeface="Lato Bold"/>
              </a:rPr>
              <a:t>OUR </a:t>
            </a:r>
            <a:r>
              <a:rPr lang="en-US" sz="4833" dirty="0" smtClean="0">
                <a:solidFill>
                  <a:srgbClr val="000000"/>
                </a:solidFill>
                <a:latin typeface="Lato Bold"/>
              </a:rPr>
              <a:t>CONCLUSION</a:t>
            </a:r>
            <a:endParaRPr lang="en-US" sz="4833" dirty="0">
              <a:solidFill>
                <a:srgbClr val="000000"/>
              </a:solidFill>
              <a:latin typeface="Lato Bold"/>
            </a:endParaRPr>
          </a:p>
        </p:txBody>
      </p:sp>
      <p:grpSp>
        <p:nvGrpSpPr>
          <p:cNvPr id="24" name="Group 2"/>
          <p:cNvGrpSpPr/>
          <p:nvPr/>
        </p:nvGrpSpPr>
        <p:grpSpPr>
          <a:xfrm>
            <a:off x="1028700" y="1536569"/>
            <a:ext cx="3419475" cy="3419475"/>
            <a:chOff x="0" y="0"/>
            <a:chExt cx="812800" cy="812800"/>
          </a:xfrm>
        </p:grpSpPr>
        <p:sp>
          <p:nvSpPr>
            <p:cNvPr id="25"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4874">
                <a:alpha val="52941"/>
              </a:srgbClr>
            </a:solidFill>
          </p:spPr>
        </p:sp>
        <p:sp>
          <p:nvSpPr>
            <p:cNvPr id="26"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9638" y="5251450"/>
            <a:ext cx="4038600" cy="3657600"/>
            <a:chOff x="0" y="0"/>
            <a:chExt cx="1063664" cy="963319"/>
          </a:xfrm>
        </p:grpSpPr>
        <p:sp>
          <p:nvSpPr>
            <p:cNvPr id="3" name="Freeform 3"/>
            <p:cNvSpPr/>
            <p:nvPr/>
          </p:nvSpPr>
          <p:spPr>
            <a:xfrm>
              <a:off x="0" y="0"/>
              <a:ext cx="1063664" cy="963319"/>
            </a:xfrm>
            <a:custGeom>
              <a:avLst/>
              <a:gdLst/>
              <a:ahLst/>
              <a:cxnLst/>
              <a:rect l="l" t="t" r="r" b="b"/>
              <a:pathLst>
                <a:path w="1063664" h="963319">
                  <a:moveTo>
                    <a:pt x="97766" y="0"/>
                  </a:moveTo>
                  <a:lnTo>
                    <a:pt x="965898" y="0"/>
                  </a:lnTo>
                  <a:cubicBezTo>
                    <a:pt x="1019893" y="0"/>
                    <a:pt x="1063664" y="43771"/>
                    <a:pt x="1063664" y="97766"/>
                  </a:cubicBezTo>
                  <a:lnTo>
                    <a:pt x="1063664" y="865552"/>
                  </a:lnTo>
                  <a:cubicBezTo>
                    <a:pt x="1063664" y="919547"/>
                    <a:pt x="1019893" y="963319"/>
                    <a:pt x="965898" y="963319"/>
                  </a:cubicBezTo>
                  <a:lnTo>
                    <a:pt x="97766" y="963319"/>
                  </a:lnTo>
                  <a:cubicBezTo>
                    <a:pt x="43771" y="963319"/>
                    <a:pt x="0" y="919547"/>
                    <a:pt x="0" y="865552"/>
                  </a:cubicBezTo>
                  <a:lnTo>
                    <a:pt x="0" y="97766"/>
                  </a:lnTo>
                  <a:cubicBezTo>
                    <a:pt x="0" y="43771"/>
                    <a:pt x="43771" y="0"/>
                    <a:pt x="97766" y="0"/>
                  </a:cubicBezTo>
                  <a:close/>
                </a:path>
              </a:pathLst>
            </a:custGeom>
            <a:solidFill>
              <a:srgbClr val="574874"/>
            </a:solidFill>
          </p:spPr>
        </p:sp>
        <p:sp>
          <p:nvSpPr>
            <p:cNvPr id="4" name="TextBox 4"/>
            <p:cNvSpPr txBox="1"/>
            <p:nvPr/>
          </p:nvSpPr>
          <p:spPr>
            <a:xfrm>
              <a:off x="0" y="-47625"/>
              <a:ext cx="1063664" cy="101094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126288" y="5251450"/>
            <a:ext cx="4038600" cy="3657600"/>
            <a:chOff x="0" y="0"/>
            <a:chExt cx="1063664" cy="963319"/>
          </a:xfrm>
        </p:grpSpPr>
        <p:sp>
          <p:nvSpPr>
            <p:cNvPr id="6" name="Freeform 6"/>
            <p:cNvSpPr/>
            <p:nvPr/>
          </p:nvSpPr>
          <p:spPr>
            <a:xfrm>
              <a:off x="0" y="0"/>
              <a:ext cx="1063664" cy="963319"/>
            </a:xfrm>
            <a:custGeom>
              <a:avLst/>
              <a:gdLst/>
              <a:ahLst/>
              <a:cxnLst/>
              <a:rect l="l" t="t" r="r" b="b"/>
              <a:pathLst>
                <a:path w="1063664" h="963319">
                  <a:moveTo>
                    <a:pt x="97766" y="0"/>
                  </a:moveTo>
                  <a:lnTo>
                    <a:pt x="965898" y="0"/>
                  </a:lnTo>
                  <a:cubicBezTo>
                    <a:pt x="1019893" y="0"/>
                    <a:pt x="1063664" y="43771"/>
                    <a:pt x="1063664" y="97766"/>
                  </a:cubicBezTo>
                  <a:lnTo>
                    <a:pt x="1063664" y="865552"/>
                  </a:lnTo>
                  <a:cubicBezTo>
                    <a:pt x="1063664" y="919547"/>
                    <a:pt x="1019893" y="963319"/>
                    <a:pt x="965898" y="963319"/>
                  </a:cubicBezTo>
                  <a:lnTo>
                    <a:pt x="97766" y="963319"/>
                  </a:lnTo>
                  <a:cubicBezTo>
                    <a:pt x="43771" y="963319"/>
                    <a:pt x="0" y="919547"/>
                    <a:pt x="0" y="865552"/>
                  </a:cubicBezTo>
                  <a:lnTo>
                    <a:pt x="0" y="97766"/>
                  </a:lnTo>
                  <a:cubicBezTo>
                    <a:pt x="0" y="43771"/>
                    <a:pt x="43771" y="0"/>
                    <a:pt x="97766" y="0"/>
                  </a:cubicBezTo>
                  <a:close/>
                </a:path>
              </a:pathLst>
            </a:custGeom>
            <a:solidFill>
              <a:srgbClr val="574874"/>
            </a:solidFill>
          </p:spPr>
        </p:sp>
        <p:sp>
          <p:nvSpPr>
            <p:cNvPr id="7" name="TextBox 7"/>
            <p:cNvSpPr txBox="1"/>
            <p:nvPr/>
          </p:nvSpPr>
          <p:spPr>
            <a:xfrm>
              <a:off x="0" y="-47625"/>
              <a:ext cx="1063664" cy="101094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069763" y="5251450"/>
            <a:ext cx="4038600" cy="3657600"/>
            <a:chOff x="0" y="0"/>
            <a:chExt cx="1063664" cy="963319"/>
          </a:xfrm>
        </p:grpSpPr>
        <p:sp>
          <p:nvSpPr>
            <p:cNvPr id="9" name="Freeform 9"/>
            <p:cNvSpPr/>
            <p:nvPr/>
          </p:nvSpPr>
          <p:spPr>
            <a:xfrm>
              <a:off x="0" y="0"/>
              <a:ext cx="1063664" cy="963319"/>
            </a:xfrm>
            <a:custGeom>
              <a:avLst/>
              <a:gdLst/>
              <a:ahLst/>
              <a:cxnLst/>
              <a:rect l="l" t="t" r="r" b="b"/>
              <a:pathLst>
                <a:path w="1063664" h="963319">
                  <a:moveTo>
                    <a:pt x="97766" y="0"/>
                  </a:moveTo>
                  <a:lnTo>
                    <a:pt x="965898" y="0"/>
                  </a:lnTo>
                  <a:cubicBezTo>
                    <a:pt x="1019893" y="0"/>
                    <a:pt x="1063664" y="43771"/>
                    <a:pt x="1063664" y="97766"/>
                  </a:cubicBezTo>
                  <a:lnTo>
                    <a:pt x="1063664" y="865552"/>
                  </a:lnTo>
                  <a:cubicBezTo>
                    <a:pt x="1063664" y="919547"/>
                    <a:pt x="1019893" y="963319"/>
                    <a:pt x="965898" y="963319"/>
                  </a:cubicBezTo>
                  <a:lnTo>
                    <a:pt x="97766" y="963319"/>
                  </a:lnTo>
                  <a:cubicBezTo>
                    <a:pt x="43771" y="963319"/>
                    <a:pt x="0" y="919547"/>
                    <a:pt x="0" y="865552"/>
                  </a:cubicBezTo>
                  <a:lnTo>
                    <a:pt x="0" y="97766"/>
                  </a:lnTo>
                  <a:cubicBezTo>
                    <a:pt x="0" y="43771"/>
                    <a:pt x="43771" y="0"/>
                    <a:pt x="97766" y="0"/>
                  </a:cubicBezTo>
                  <a:close/>
                </a:path>
              </a:pathLst>
            </a:custGeom>
            <a:solidFill>
              <a:srgbClr val="574874"/>
            </a:solidFill>
          </p:spPr>
        </p:sp>
        <p:sp>
          <p:nvSpPr>
            <p:cNvPr id="10" name="TextBox 10"/>
            <p:cNvSpPr txBox="1"/>
            <p:nvPr/>
          </p:nvSpPr>
          <p:spPr>
            <a:xfrm>
              <a:off x="0" y="-47625"/>
              <a:ext cx="1063664" cy="101094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427413" y="4479925"/>
            <a:ext cx="1543050" cy="15430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372475" y="4479925"/>
            <a:ext cx="1543050" cy="15430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317538" y="4479925"/>
            <a:ext cx="1543050" cy="154305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2F2"/>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108363" y="-880784"/>
            <a:ext cx="3086100" cy="3086100"/>
            <a:chOff x="0" y="0"/>
            <a:chExt cx="812800" cy="812800"/>
          </a:xfrm>
        </p:grpSpPr>
        <p:sp>
          <p:nvSpPr>
            <p:cNvPr id="21" name="Freeform 21"/>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574874">
                <a:alpha val="69804"/>
              </a:srgbClr>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635544" y="4772478"/>
            <a:ext cx="1126786" cy="1069522"/>
          </a:xfrm>
          <a:prstGeom prst="rect">
            <a:avLst/>
          </a:prstGeom>
        </p:spPr>
        <p:txBody>
          <a:bodyPr lIns="0" tIns="0" rIns="0" bIns="0" rtlCol="0" anchor="t">
            <a:spAutoFit/>
          </a:bodyPr>
          <a:lstStyle/>
          <a:p>
            <a:pPr algn="ctr">
              <a:lnSpc>
                <a:spcPts val="8774"/>
              </a:lnSpc>
            </a:pPr>
            <a:r>
              <a:rPr lang="en-US" sz="6267">
                <a:solidFill>
                  <a:srgbClr val="000000"/>
                </a:solidFill>
                <a:latin typeface="League Spartan"/>
              </a:rPr>
              <a:t>1</a:t>
            </a:r>
          </a:p>
        </p:txBody>
      </p:sp>
      <p:sp>
        <p:nvSpPr>
          <p:cNvPr id="24" name="TextBox 24"/>
          <p:cNvSpPr txBox="1"/>
          <p:nvPr/>
        </p:nvSpPr>
        <p:spPr>
          <a:xfrm>
            <a:off x="8580607" y="4772478"/>
            <a:ext cx="1126786" cy="1069522"/>
          </a:xfrm>
          <a:prstGeom prst="rect">
            <a:avLst/>
          </a:prstGeom>
        </p:spPr>
        <p:txBody>
          <a:bodyPr lIns="0" tIns="0" rIns="0" bIns="0" rtlCol="0" anchor="t">
            <a:spAutoFit/>
          </a:bodyPr>
          <a:lstStyle/>
          <a:p>
            <a:pPr algn="ctr">
              <a:lnSpc>
                <a:spcPts val="8774"/>
              </a:lnSpc>
            </a:pPr>
            <a:r>
              <a:rPr lang="en-US" sz="6267">
                <a:solidFill>
                  <a:srgbClr val="000000"/>
                </a:solidFill>
                <a:latin typeface="League Spartan"/>
              </a:rPr>
              <a:t>2</a:t>
            </a:r>
          </a:p>
        </p:txBody>
      </p:sp>
      <p:sp>
        <p:nvSpPr>
          <p:cNvPr id="25" name="TextBox 25"/>
          <p:cNvSpPr txBox="1"/>
          <p:nvPr/>
        </p:nvSpPr>
        <p:spPr>
          <a:xfrm>
            <a:off x="13527088" y="4750026"/>
            <a:ext cx="1126786" cy="1069522"/>
          </a:xfrm>
          <a:prstGeom prst="rect">
            <a:avLst/>
          </a:prstGeom>
        </p:spPr>
        <p:txBody>
          <a:bodyPr lIns="0" tIns="0" rIns="0" bIns="0" rtlCol="0" anchor="t">
            <a:spAutoFit/>
          </a:bodyPr>
          <a:lstStyle/>
          <a:p>
            <a:pPr algn="ctr">
              <a:lnSpc>
                <a:spcPts val="8774"/>
              </a:lnSpc>
            </a:pPr>
            <a:r>
              <a:rPr lang="en-US" sz="6267">
                <a:solidFill>
                  <a:srgbClr val="000000"/>
                </a:solidFill>
                <a:latin typeface="League Spartan"/>
              </a:rPr>
              <a:t>3</a:t>
            </a:r>
          </a:p>
        </p:txBody>
      </p:sp>
      <p:sp>
        <p:nvSpPr>
          <p:cNvPr id="26" name="TextBox 26"/>
          <p:cNvSpPr txBox="1"/>
          <p:nvPr/>
        </p:nvSpPr>
        <p:spPr>
          <a:xfrm>
            <a:off x="1028700" y="1377950"/>
            <a:ext cx="5968575" cy="827366"/>
          </a:xfrm>
          <a:prstGeom prst="rect">
            <a:avLst/>
          </a:prstGeom>
        </p:spPr>
        <p:txBody>
          <a:bodyPr lIns="0" tIns="0" rIns="0" bIns="0" rtlCol="0" anchor="t">
            <a:spAutoFit/>
          </a:bodyPr>
          <a:lstStyle/>
          <a:p>
            <a:pPr algn="l">
              <a:lnSpc>
                <a:spcPts val="6766"/>
              </a:lnSpc>
              <a:spcBef>
                <a:spcPct val="0"/>
              </a:spcBef>
            </a:pPr>
            <a:r>
              <a:rPr lang="en-US" sz="4833">
                <a:solidFill>
                  <a:srgbClr val="000000"/>
                </a:solidFill>
                <a:latin typeface="Lato Bold"/>
              </a:rPr>
              <a:t>OUR BUSINESS</a:t>
            </a:r>
          </a:p>
        </p:txBody>
      </p:sp>
      <p:sp>
        <p:nvSpPr>
          <p:cNvPr id="27" name="TextBox 27"/>
          <p:cNvSpPr txBox="1"/>
          <p:nvPr/>
        </p:nvSpPr>
        <p:spPr>
          <a:xfrm>
            <a:off x="1028700" y="2231460"/>
            <a:ext cx="6654800" cy="1201544"/>
          </a:xfrm>
          <a:prstGeom prst="rect">
            <a:avLst/>
          </a:prstGeom>
        </p:spPr>
        <p:txBody>
          <a:bodyPr lIns="0" tIns="0" rIns="0" bIns="0" rtlCol="0" anchor="t">
            <a:spAutoFit/>
          </a:bodyPr>
          <a:lstStyle/>
          <a:p>
            <a:pPr algn="l">
              <a:lnSpc>
                <a:spcPts val="9898"/>
              </a:lnSpc>
              <a:spcBef>
                <a:spcPct val="0"/>
              </a:spcBef>
            </a:pPr>
            <a:r>
              <a:rPr lang="en-US" sz="7070">
                <a:solidFill>
                  <a:srgbClr val="3E2472"/>
                </a:solidFill>
                <a:latin typeface="League Spartan"/>
              </a:rPr>
              <a:t>RESOURCES</a:t>
            </a:r>
          </a:p>
        </p:txBody>
      </p:sp>
      <p:sp>
        <p:nvSpPr>
          <p:cNvPr id="28" name="TextBox 28"/>
          <p:cNvSpPr txBox="1"/>
          <p:nvPr/>
        </p:nvSpPr>
        <p:spPr>
          <a:xfrm>
            <a:off x="2561043" y="6254750"/>
            <a:ext cx="3275790" cy="2175638"/>
          </a:xfrm>
          <a:prstGeom prst="rect">
            <a:avLst/>
          </a:prstGeom>
        </p:spPr>
        <p:txBody>
          <a:bodyPr lIns="0" tIns="0" rIns="0" bIns="0" rtlCol="0" anchor="t">
            <a:spAutoFit/>
          </a:bodyPr>
          <a:lstStyle/>
          <a:p>
            <a:pPr algn="ctr">
              <a:lnSpc>
                <a:spcPts val="2852"/>
              </a:lnSpc>
              <a:spcBef>
                <a:spcPct val="0"/>
              </a:spcBef>
            </a:pPr>
            <a:r>
              <a:rPr lang="en-US" sz="2037">
                <a:solidFill>
                  <a:srgbClr val="FFFFFF"/>
                </a:solidFill>
                <a:latin typeface="Poppins"/>
              </a:rPr>
              <a:t>Lorem ipsum dolor sit amet, consectetur adipiscing elit, sed do eiusmod tempor incididunt ut labore et dolore </a:t>
            </a:r>
          </a:p>
        </p:txBody>
      </p:sp>
      <p:sp>
        <p:nvSpPr>
          <p:cNvPr id="29" name="TextBox 29"/>
          <p:cNvSpPr txBox="1"/>
          <p:nvPr/>
        </p:nvSpPr>
        <p:spPr>
          <a:xfrm>
            <a:off x="7506105" y="6254750"/>
            <a:ext cx="3275790" cy="2175638"/>
          </a:xfrm>
          <a:prstGeom prst="rect">
            <a:avLst/>
          </a:prstGeom>
        </p:spPr>
        <p:txBody>
          <a:bodyPr lIns="0" tIns="0" rIns="0" bIns="0" rtlCol="0" anchor="t">
            <a:spAutoFit/>
          </a:bodyPr>
          <a:lstStyle/>
          <a:p>
            <a:pPr algn="ctr">
              <a:lnSpc>
                <a:spcPts val="2852"/>
              </a:lnSpc>
              <a:spcBef>
                <a:spcPct val="0"/>
              </a:spcBef>
            </a:pPr>
            <a:r>
              <a:rPr lang="en-US" sz="2037">
                <a:solidFill>
                  <a:srgbClr val="FFFFFF"/>
                </a:solidFill>
                <a:latin typeface="Poppins"/>
              </a:rPr>
              <a:t>Lorem ipsum dolor sit amet, consectetur adipiscing elit, sed do eiusmod tempor incididunt ut labore et dolore </a:t>
            </a:r>
          </a:p>
        </p:txBody>
      </p:sp>
      <p:sp>
        <p:nvSpPr>
          <p:cNvPr id="30" name="TextBox 30"/>
          <p:cNvSpPr txBox="1"/>
          <p:nvPr/>
        </p:nvSpPr>
        <p:spPr>
          <a:xfrm>
            <a:off x="12451168" y="6254750"/>
            <a:ext cx="3275790" cy="2175638"/>
          </a:xfrm>
          <a:prstGeom prst="rect">
            <a:avLst/>
          </a:prstGeom>
        </p:spPr>
        <p:txBody>
          <a:bodyPr lIns="0" tIns="0" rIns="0" bIns="0" rtlCol="0" anchor="t">
            <a:spAutoFit/>
          </a:bodyPr>
          <a:lstStyle/>
          <a:p>
            <a:pPr algn="ctr">
              <a:lnSpc>
                <a:spcPts val="2852"/>
              </a:lnSpc>
              <a:spcBef>
                <a:spcPct val="0"/>
              </a:spcBef>
            </a:pPr>
            <a:r>
              <a:rPr lang="en-US" sz="2037">
                <a:solidFill>
                  <a:srgbClr val="FFFFFF"/>
                </a:solidFill>
                <a:latin typeface="Poppins"/>
              </a:rPr>
              <a:t>Lorem ipsum dolor sit amet, consectetur adipiscing elit, sed do eiusmod tempor incididunt ut labore et dolore </a:t>
            </a:r>
          </a:p>
        </p:txBody>
      </p:sp>
    </p:spTree>
    <p:extLst>
      <p:ext uri="{BB962C8B-B14F-4D97-AF65-F5344CB8AC3E}">
        <p14:creationId xmlns:p14="http://schemas.microsoft.com/office/powerpoint/2010/main" val="27803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8017764" y="100584"/>
            <a:ext cx="10082022" cy="10085832"/>
          </a:xfrm>
          <a:prstGeom prst="rect">
            <a:avLst/>
          </a:prstGeom>
        </p:spPr>
      </p:pic>
      <p:sp>
        <p:nvSpPr>
          <p:cNvPr id="3" name="Freeform 3"/>
          <p:cNvSpPr/>
          <p:nvPr/>
        </p:nvSpPr>
        <p:spPr>
          <a:xfrm>
            <a:off x="1588553" y="4571965"/>
            <a:ext cx="3058594" cy="3053033"/>
          </a:xfrm>
          <a:custGeom>
            <a:avLst/>
            <a:gdLst/>
            <a:ahLst/>
            <a:cxnLst/>
            <a:rect l="l" t="t" r="r" b="b"/>
            <a:pathLst>
              <a:path w="3058594" h="3053033">
                <a:moveTo>
                  <a:pt x="0" y="0"/>
                </a:moveTo>
                <a:lnTo>
                  <a:pt x="3058594" y="0"/>
                </a:lnTo>
                <a:lnTo>
                  <a:pt x="3058594" y="3053033"/>
                </a:lnTo>
                <a:lnTo>
                  <a:pt x="0" y="305303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028700" y="1377950"/>
            <a:ext cx="5968575" cy="827366"/>
          </a:xfrm>
          <a:prstGeom prst="rect">
            <a:avLst/>
          </a:prstGeom>
        </p:spPr>
        <p:txBody>
          <a:bodyPr lIns="0" tIns="0" rIns="0" bIns="0" rtlCol="0" anchor="t">
            <a:spAutoFit/>
          </a:bodyPr>
          <a:lstStyle/>
          <a:p>
            <a:pPr algn="l">
              <a:lnSpc>
                <a:spcPts val="6766"/>
              </a:lnSpc>
              <a:spcBef>
                <a:spcPct val="0"/>
              </a:spcBef>
            </a:pPr>
            <a:r>
              <a:rPr lang="en-US" sz="4833">
                <a:solidFill>
                  <a:srgbClr val="000000"/>
                </a:solidFill>
                <a:latin typeface="Lato Bold"/>
              </a:rPr>
              <a:t>OUR YEARLY</a:t>
            </a:r>
          </a:p>
        </p:txBody>
      </p:sp>
      <p:sp>
        <p:nvSpPr>
          <p:cNvPr id="5" name="TextBox 5"/>
          <p:cNvSpPr txBox="1"/>
          <p:nvPr/>
        </p:nvSpPr>
        <p:spPr>
          <a:xfrm>
            <a:off x="1028700" y="2231460"/>
            <a:ext cx="4178300" cy="1201544"/>
          </a:xfrm>
          <a:prstGeom prst="rect">
            <a:avLst/>
          </a:prstGeom>
        </p:spPr>
        <p:txBody>
          <a:bodyPr lIns="0" tIns="0" rIns="0" bIns="0" rtlCol="0" anchor="t">
            <a:spAutoFit/>
          </a:bodyPr>
          <a:lstStyle/>
          <a:p>
            <a:pPr algn="l">
              <a:lnSpc>
                <a:spcPts val="9898"/>
              </a:lnSpc>
              <a:spcBef>
                <a:spcPct val="0"/>
              </a:spcBef>
            </a:pPr>
            <a:r>
              <a:rPr lang="en-US" sz="7070">
                <a:solidFill>
                  <a:srgbClr val="3E2472"/>
                </a:solidFill>
                <a:latin typeface="League Spartan"/>
              </a:rPr>
              <a:t>CHART</a:t>
            </a:r>
          </a:p>
        </p:txBody>
      </p:sp>
      <p:sp>
        <p:nvSpPr>
          <p:cNvPr id="6" name="Freeform 6"/>
          <p:cNvSpPr/>
          <p:nvPr/>
        </p:nvSpPr>
        <p:spPr>
          <a:xfrm>
            <a:off x="1588553" y="5181647"/>
            <a:ext cx="3058594" cy="3053033"/>
          </a:xfrm>
          <a:custGeom>
            <a:avLst/>
            <a:gdLst/>
            <a:ahLst/>
            <a:cxnLst/>
            <a:rect l="l" t="t" r="r" b="b"/>
            <a:pathLst>
              <a:path w="3058594" h="3053033">
                <a:moveTo>
                  <a:pt x="0" y="0"/>
                </a:moveTo>
                <a:lnTo>
                  <a:pt x="3058594" y="0"/>
                </a:lnTo>
                <a:lnTo>
                  <a:pt x="3058594" y="3053033"/>
                </a:lnTo>
                <a:lnTo>
                  <a:pt x="0" y="305303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9588" y="4521200"/>
            <a:ext cx="1054100" cy="5765800"/>
            <a:chOff x="0" y="0"/>
            <a:chExt cx="277623" cy="1518565"/>
          </a:xfrm>
        </p:grpSpPr>
        <p:sp>
          <p:nvSpPr>
            <p:cNvPr id="3" name="Freeform 3"/>
            <p:cNvSpPr/>
            <p:nvPr/>
          </p:nvSpPr>
          <p:spPr>
            <a:xfrm>
              <a:off x="0" y="0"/>
              <a:ext cx="277623" cy="1518565"/>
            </a:xfrm>
            <a:custGeom>
              <a:avLst/>
              <a:gdLst/>
              <a:ahLst/>
              <a:cxnLst/>
              <a:rect l="l" t="t" r="r" b="b"/>
              <a:pathLst>
                <a:path w="277623" h="1518565">
                  <a:moveTo>
                    <a:pt x="0" y="0"/>
                  </a:moveTo>
                  <a:lnTo>
                    <a:pt x="277623" y="0"/>
                  </a:lnTo>
                  <a:lnTo>
                    <a:pt x="277623" y="1518565"/>
                  </a:lnTo>
                  <a:lnTo>
                    <a:pt x="0" y="1518565"/>
                  </a:lnTo>
                  <a:close/>
                </a:path>
              </a:pathLst>
            </a:custGeom>
            <a:solidFill>
              <a:srgbClr val="574874">
                <a:alpha val="50980"/>
              </a:srgbClr>
            </a:solidFill>
          </p:spPr>
        </p:sp>
        <p:sp>
          <p:nvSpPr>
            <p:cNvPr id="4" name="TextBox 4"/>
            <p:cNvSpPr txBox="1"/>
            <p:nvPr/>
          </p:nvSpPr>
          <p:spPr>
            <a:xfrm>
              <a:off x="0" y="-47625"/>
              <a:ext cx="277623" cy="156619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93713" y="3044825"/>
            <a:ext cx="1069975" cy="106997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4874">
                <a:alpha val="5098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155281" y="-266044"/>
            <a:ext cx="8050830" cy="10819088"/>
            <a:chOff x="0" y="0"/>
            <a:chExt cx="3663950" cy="4923790"/>
          </a:xfrm>
        </p:grpSpPr>
        <p:sp>
          <p:nvSpPr>
            <p:cNvPr id="9" name="Freeform 9"/>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39970" r="-39970"/>
              </a:stretch>
            </a:blipFill>
          </p:spPr>
        </p:sp>
        <p:sp>
          <p:nvSpPr>
            <p:cNvPr id="10" name="Freeform 10"/>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74874"/>
            </a:solidFill>
          </p:spPr>
        </p:sp>
      </p:grpSp>
      <p:sp>
        <p:nvSpPr>
          <p:cNvPr id="11" name="TextBox 11"/>
          <p:cNvSpPr txBox="1"/>
          <p:nvPr/>
        </p:nvSpPr>
        <p:spPr>
          <a:xfrm>
            <a:off x="2729873" y="4714875"/>
            <a:ext cx="4235529" cy="2918322"/>
          </a:xfrm>
          <a:prstGeom prst="rect">
            <a:avLst/>
          </a:prstGeom>
        </p:spPr>
        <p:txBody>
          <a:bodyPr lIns="0" tIns="0" rIns="0" bIns="0" rtlCol="0" anchor="t">
            <a:spAutoFit/>
          </a:bodyPr>
          <a:lstStyle/>
          <a:p>
            <a:pPr algn="l">
              <a:lnSpc>
                <a:spcPts val="7814"/>
              </a:lnSpc>
              <a:spcBef>
                <a:spcPct val="0"/>
              </a:spcBef>
            </a:pPr>
            <a:r>
              <a:rPr lang="en-US" sz="5581">
                <a:solidFill>
                  <a:srgbClr val="3E2472"/>
                </a:solidFill>
                <a:latin typeface="League Spartan"/>
              </a:rPr>
              <a:t>WHY WE ARE THE BEST?</a:t>
            </a:r>
          </a:p>
        </p:txBody>
      </p:sp>
      <p:sp>
        <p:nvSpPr>
          <p:cNvPr id="12" name="TextBox 12"/>
          <p:cNvSpPr txBox="1"/>
          <p:nvPr/>
        </p:nvSpPr>
        <p:spPr>
          <a:xfrm>
            <a:off x="2729873" y="7861797"/>
            <a:ext cx="5840236" cy="1115764"/>
          </a:xfrm>
          <a:prstGeom prst="rect">
            <a:avLst/>
          </a:prstGeom>
        </p:spPr>
        <p:txBody>
          <a:bodyPr lIns="0" tIns="0" rIns="0" bIns="0" rtlCol="0" anchor="t">
            <a:spAutoFit/>
          </a:bodyPr>
          <a:lstStyle/>
          <a:p>
            <a:pPr algn="l">
              <a:lnSpc>
                <a:spcPts val="2997"/>
              </a:lnSpc>
              <a:spcBef>
                <a:spcPct val="0"/>
              </a:spcBef>
            </a:pPr>
            <a:r>
              <a:rPr lang="en-US" sz="2141">
                <a:solidFill>
                  <a:srgbClr val="000000"/>
                </a:solidFill>
                <a:latin typeface="Poppins"/>
              </a:rPr>
              <a:t>Lorem ipsum dolor sit amet, consectetur adipiscing elit, sed do eiusmod tempor incididunt ut labore et dolore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36569"/>
            <a:ext cx="3419475" cy="34194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4874">
                <a:alpha val="52941"/>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778123" y="2319704"/>
            <a:ext cx="6341276" cy="6549270"/>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32194" r="-32194"/>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id="8" name="Group 8"/>
          <p:cNvGrpSpPr/>
          <p:nvPr/>
        </p:nvGrpSpPr>
        <p:grpSpPr>
          <a:xfrm>
            <a:off x="9144000" y="-1028979"/>
            <a:ext cx="10388600" cy="1523869"/>
            <a:chOff x="0" y="0"/>
            <a:chExt cx="2736092" cy="401348"/>
          </a:xfrm>
        </p:grpSpPr>
        <p:sp>
          <p:nvSpPr>
            <p:cNvPr id="9" name="Freeform 9"/>
            <p:cNvSpPr/>
            <p:nvPr/>
          </p:nvSpPr>
          <p:spPr>
            <a:xfrm>
              <a:off x="0" y="0"/>
              <a:ext cx="2736092" cy="401348"/>
            </a:xfrm>
            <a:custGeom>
              <a:avLst/>
              <a:gdLst/>
              <a:ahLst/>
              <a:cxnLst/>
              <a:rect l="l" t="t" r="r" b="b"/>
              <a:pathLst>
                <a:path w="2736092" h="401348">
                  <a:moveTo>
                    <a:pt x="38007" y="0"/>
                  </a:moveTo>
                  <a:lnTo>
                    <a:pt x="2698085" y="0"/>
                  </a:lnTo>
                  <a:cubicBezTo>
                    <a:pt x="2708165" y="0"/>
                    <a:pt x="2717833" y="4004"/>
                    <a:pt x="2724960" y="11132"/>
                  </a:cubicBezTo>
                  <a:cubicBezTo>
                    <a:pt x="2732088" y="18260"/>
                    <a:pt x="2736092" y="27927"/>
                    <a:pt x="2736092" y="38007"/>
                  </a:cubicBezTo>
                  <a:lnTo>
                    <a:pt x="2736092" y="363341"/>
                  </a:lnTo>
                  <a:cubicBezTo>
                    <a:pt x="2736092" y="384332"/>
                    <a:pt x="2719076" y="401348"/>
                    <a:pt x="2698085" y="401348"/>
                  </a:cubicBezTo>
                  <a:lnTo>
                    <a:pt x="38007" y="401348"/>
                  </a:lnTo>
                  <a:cubicBezTo>
                    <a:pt x="17016" y="401348"/>
                    <a:pt x="0" y="384332"/>
                    <a:pt x="0" y="363341"/>
                  </a:cubicBezTo>
                  <a:lnTo>
                    <a:pt x="0" y="38007"/>
                  </a:lnTo>
                  <a:cubicBezTo>
                    <a:pt x="0" y="17016"/>
                    <a:pt x="17016" y="0"/>
                    <a:pt x="38007" y="0"/>
                  </a:cubicBezTo>
                  <a:close/>
                </a:path>
              </a:pathLst>
            </a:custGeom>
            <a:solidFill>
              <a:srgbClr val="574874"/>
            </a:solidFill>
          </p:spPr>
        </p:sp>
        <p:sp>
          <p:nvSpPr>
            <p:cNvPr id="10" name="TextBox 10"/>
            <p:cNvSpPr txBox="1"/>
            <p:nvPr/>
          </p:nvSpPr>
          <p:spPr>
            <a:xfrm>
              <a:off x="0" y="-47625"/>
              <a:ext cx="2736092" cy="44897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521950" y="2418940"/>
            <a:ext cx="5968575" cy="827366"/>
          </a:xfrm>
          <a:prstGeom prst="rect">
            <a:avLst/>
          </a:prstGeom>
        </p:spPr>
        <p:txBody>
          <a:bodyPr lIns="0" tIns="0" rIns="0" bIns="0" rtlCol="0" anchor="t">
            <a:spAutoFit/>
          </a:bodyPr>
          <a:lstStyle/>
          <a:p>
            <a:pPr algn="l">
              <a:lnSpc>
                <a:spcPts val="6766"/>
              </a:lnSpc>
              <a:spcBef>
                <a:spcPct val="0"/>
              </a:spcBef>
            </a:pPr>
            <a:r>
              <a:rPr lang="en-US" sz="4833">
                <a:solidFill>
                  <a:srgbClr val="000000"/>
                </a:solidFill>
                <a:latin typeface="Lato Bold"/>
              </a:rPr>
              <a:t>SEND YOUR CV</a:t>
            </a:r>
          </a:p>
        </p:txBody>
      </p:sp>
      <p:sp>
        <p:nvSpPr>
          <p:cNvPr id="12" name="TextBox 12"/>
          <p:cNvSpPr txBox="1"/>
          <p:nvPr/>
        </p:nvSpPr>
        <p:spPr>
          <a:xfrm>
            <a:off x="10521950" y="3272450"/>
            <a:ext cx="4178300" cy="1201544"/>
          </a:xfrm>
          <a:prstGeom prst="rect">
            <a:avLst/>
          </a:prstGeom>
        </p:spPr>
        <p:txBody>
          <a:bodyPr lIns="0" tIns="0" rIns="0" bIns="0" rtlCol="0" anchor="t">
            <a:spAutoFit/>
          </a:bodyPr>
          <a:lstStyle/>
          <a:p>
            <a:pPr algn="l">
              <a:lnSpc>
                <a:spcPts val="9898"/>
              </a:lnSpc>
              <a:spcBef>
                <a:spcPct val="0"/>
              </a:spcBef>
            </a:pPr>
            <a:r>
              <a:rPr lang="en-US" sz="7070">
                <a:solidFill>
                  <a:srgbClr val="3E2472"/>
                </a:solidFill>
                <a:latin typeface="League Spartan"/>
              </a:rPr>
              <a:t>TO US</a:t>
            </a:r>
          </a:p>
        </p:txBody>
      </p:sp>
      <p:sp>
        <p:nvSpPr>
          <p:cNvPr id="13" name="TextBox 13"/>
          <p:cNvSpPr txBox="1"/>
          <p:nvPr/>
        </p:nvSpPr>
        <p:spPr>
          <a:xfrm>
            <a:off x="10521950" y="5007882"/>
            <a:ext cx="5840236" cy="1115764"/>
          </a:xfrm>
          <a:prstGeom prst="rect">
            <a:avLst/>
          </a:prstGeom>
        </p:spPr>
        <p:txBody>
          <a:bodyPr lIns="0" tIns="0" rIns="0" bIns="0" rtlCol="0" anchor="t">
            <a:spAutoFit/>
          </a:bodyPr>
          <a:lstStyle/>
          <a:p>
            <a:pPr algn="l">
              <a:lnSpc>
                <a:spcPts val="2997"/>
              </a:lnSpc>
              <a:spcBef>
                <a:spcPct val="0"/>
              </a:spcBef>
            </a:pPr>
            <a:r>
              <a:rPr lang="en-US" sz="2141">
                <a:solidFill>
                  <a:srgbClr val="000000"/>
                </a:solidFill>
                <a:latin typeface="Poppins"/>
              </a:rPr>
              <a:t>Lorem ipsum dolor sit amet, consectetur adipiscing elit, sed do eiusmod tempor incididunt ut labore et dolore </a:t>
            </a:r>
          </a:p>
        </p:txBody>
      </p:sp>
      <p:sp>
        <p:nvSpPr>
          <p:cNvPr id="14" name="TextBox 14"/>
          <p:cNvSpPr txBox="1"/>
          <p:nvPr/>
        </p:nvSpPr>
        <p:spPr>
          <a:xfrm>
            <a:off x="10521950" y="6657046"/>
            <a:ext cx="5840236" cy="1115764"/>
          </a:xfrm>
          <a:prstGeom prst="rect">
            <a:avLst/>
          </a:prstGeom>
        </p:spPr>
        <p:txBody>
          <a:bodyPr lIns="0" tIns="0" rIns="0" bIns="0" rtlCol="0" anchor="t">
            <a:spAutoFit/>
          </a:bodyPr>
          <a:lstStyle/>
          <a:p>
            <a:pPr algn="l">
              <a:lnSpc>
                <a:spcPts val="2997"/>
              </a:lnSpc>
              <a:spcBef>
                <a:spcPct val="0"/>
              </a:spcBef>
            </a:pPr>
            <a:r>
              <a:rPr lang="en-US" sz="2141">
                <a:solidFill>
                  <a:srgbClr val="000000"/>
                </a:solidFill>
                <a:latin typeface="Poppins"/>
              </a:rPr>
              <a:t>Lorem ipsum dolor sit amet, consectetur adipiscing elit, sed do eiusmod tempor incididunt ut labore et dolore </a:t>
            </a:r>
          </a:p>
        </p:txBody>
      </p:sp>
      <p:grpSp>
        <p:nvGrpSpPr>
          <p:cNvPr id="15" name="Group 15"/>
          <p:cNvGrpSpPr/>
          <p:nvPr/>
        </p:nvGrpSpPr>
        <p:grpSpPr>
          <a:xfrm>
            <a:off x="-1244600" y="9846874"/>
            <a:ext cx="10388600" cy="1523869"/>
            <a:chOff x="0" y="0"/>
            <a:chExt cx="2736092" cy="401348"/>
          </a:xfrm>
        </p:grpSpPr>
        <p:sp>
          <p:nvSpPr>
            <p:cNvPr id="16" name="Freeform 16"/>
            <p:cNvSpPr/>
            <p:nvPr/>
          </p:nvSpPr>
          <p:spPr>
            <a:xfrm>
              <a:off x="0" y="0"/>
              <a:ext cx="2736092" cy="401348"/>
            </a:xfrm>
            <a:custGeom>
              <a:avLst/>
              <a:gdLst/>
              <a:ahLst/>
              <a:cxnLst/>
              <a:rect l="l" t="t" r="r" b="b"/>
              <a:pathLst>
                <a:path w="2736092" h="401348">
                  <a:moveTo>
                    <a:pt x="38007" y="0"/>
                  </a:moveTo>
                  <a:lnTo>
                    <a:pt x="2698085" y="0"/>
                  </a:lnTo>
                  <a:cubicBezTo>
                    <a:pt x="2708165" y="0"/>
                    <a:pt x="2717833" y="4004"/>
                    <a:pt x="2724960" y="11132"/>
                  </a:cubicBezTo>
                  <a:cubicBezTo>
                    <a:pt x="2732088" y="18260"/>
                    <a:pt x="2736092" y="27927"/>
                    <a:pt x="2736092" y="38007"/>
                  </a:cubicBezTo>
                  <a:lnTo>
                    <a:pt x="2736092" y="363341"/>
                  </a:lnTo>
                  <a:cubicBezTo>
                    <a:pt x="2736092" y="384332"/>
                    <a:pt x="2719076" y="401348"/>
                    <a:pt x="2698085" y="401348"/>
                  </a:cubicBezTo>
                  <a:lnTo>
                    <a:pt x="38007" y="401348"/>
                  </a:lnTo>
                  <a:cubicBezTo>
                    <a:pt x="17016" y="401348"/>
                    <a:pt x="0" y="384332"/>
                    <a:pt x="0" y="363341"/>
                  </a:cubicBezTo>
                  <a:lnTo>
                    <a:pt x="0" y="38007"/>
                  </a:lnTo>
                  <a:cubicBezTo>
                    <a:pt x="0" y="17016"/>
                    <a:pt x="17016" y="0"/>
                    <a:pt x="38007" y="0"/>
                  </a:cubicBezTo>
                  <a:close/>
                </a:path>
              </a:pathLst>
            </a:custGeom>
            <a:solidFill>
              <a:srgbClr val="574874"/>
            </a:solidFill>
          </p:spPr>
        </p:sp>
        <p:sp>
          <p:nvSpPr>
            <p:cNvPr id="17" name="TextBox 17"/>
            <p:cNvSpPr txBox="1"/>
            <p:nvPr/>
          </p:nvSpPr>
          <p:spPr>
            <a:xfrm>
              <a:off x="0" y="-47625"/>
              <a:ext cx="2736092" cy="448973"/>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209550" y="4658694"/>
            <a:ext cx="13864241" cy="5996606"/>
            <a:chOff x="0" y="0"/>
            <a:chExt cx="3651487" cy="1579353"/>
          </a:xfrm>
        </p:grpSpPr>
        <p:sp>
          <p:nvSpPr>
            <p:cNvPr id="4" name="Freeform 4"/>
            <p:cNvSpPr/>
            <p:nvPr/>
          </p:nvSpPr>
          <p:spPr>
            <a:xfrm>
              <a:off x="0" y="0"/>
              <a:ext cx="3651488" cy="1579353"/>
            </a:xfrm>
            <a:custGeom>
              <a:avLst/>
              <a:gdLst/>
              <a:ahLst/>
              <a:cxnLst/>
              <a:rect l="l" t="t" r="r" b="b"/>
              <a:pathLst>
                <a:path w="3651488" h="1579353">
                  <a:moveTo>
                    <a:pt x="28479" y="0"/>
                  </a:moveTo>
                  <a:lnTo>
                    <a:pt x="3623009" y="0"/>
                  </a:lnTo>
                  <a:cubicBezTo>
                    <a:pt x="3630562" y="0"/>
                    <a:pt x="3637805" y="3000"/>
                    <a:pt x="3643146" y="8341"/>
                  </a:cubicBezTo>
                  <a:cubicBezTo>
                    <a:pt x="3648487" y="13682"/>
                    <a:pt x="3651488" y="20926"/>
                    <a:pt x="3651488" y="28479"/>
                  </a:cubicBezTo>
                  <a:lnTo>
                    <a:pt x="3651488" y="1550874"/>
                  </a:lnTo>
                  <a:cubicBezTo>
                    <a:pt x="3651488" y="1566603"/>
                    <a:pt x="3638737" y="1579353"/>
                    <a:pt x="3623009" y="1579353"/>
                  </a:cubicBezTo>
                  <a:lnTo>
                    <a:pt x="28479" y="1579353"/>
                  </a:lnTo>
                  <a:cubicBezTo>
                    <a:pt x="12750" y="1579353"/>
                    <a:pt x="0" y="1566603"/>
                    <a:pt x="0" y="1550874"/>
                  </a:cubicBezTo>
                  <a:lnTo>
                    <a:pt x="0" y="28479"/>
                  </a:lnTo>
                  <a:cubicBezTo>
                    <a:pt x="0" y="12750"/>
                    <a:pt x="12750" y="0"/>
                    <a:pt x="28479" y="0"/>
                  </a:cubicBezTo>
                  <a:close/>
                </a:path>
              </a:pathLst>
            </a:custGeom>
            <a:solidFill>
              <a:srgbClr val="574874"/>
            </a:solidFill>
          </p:spPr>
        </p:sp>
        <p:sp>
          <p:nvSpPr>
            <p:cNvPr id="5" name="TextBox 5"/>
            <p:cNvSpPr txBox="1"/>
            <p:nvPr/>
          </p:nvSpPr>
          <p:spPr>
            <a:xfrm>
              <a:off x="0" y="-47625"/>
              <a:ext cx="3651487" cy="162697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400000">
            <a:off x="7721593" y="9726866"/>
            <a:ext cx="7315200" cy="1856869"/>
          </a:xfrm>
          <a:custGeom>
            <a:avLst/>
            <a:gdLst/>
            <a:ahLst/>
            <a:cxnLst/>
            <a:rect l="l" t="t" r="r" b="b"/>
            <a:pathLst>
              <a:path w="7315200" h="1856869">
                <a:moveTo>
                  <a:pt x="0" y="0"/>
                </a:moveTo>
                <a:lnTo>
                  <a:pt x="7315200" y="0"/>
                </a:lnTo>
                <a:lnTo>
                  <a:pt x="7315200" y="1856868"/>
                </a:lnTo>
                <a:lnTo>
                  <a:pt x="0" y="1856868"/>
                </a:lnTo>
                <a:lnTo>
                  <a:pt x="0" y="0"/>
                </a:lnTo>
                <a:close/>
              </a:path>
            </a:pathLst>
          </a:custGeom>
          <a:blipFill>
            <a:blip r:embed="rId3">
              <a:alphaModFix amt="59000"/>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1028700" y="5239264"/>
            <a:ext cx="2778384" cy="666499"/>
          </a:xfrm>
          <a:prstGeom prst="rect">
            <a:avLst/>
          </a:prstGeom>
        </p:spPr>
        <p:txBody>
          <a:bodyPr lIns="0" tIns="0" rIns="0" bIns="0" rtlCol="0" anchor="t">
            <a:spAutoFit/>
          </a:bodyPr>
          <a:lstStyle/>
          <a:p>
            <a:pPr algn="l">
              <a:lnSpc>
                <a:spcPts val="5438"/>
              </a:lnSpc>
              <a:spcBef>
                <a:spcPct val="0"/>
              </a:spcBef>
            </a:pPr>
            <a:r>
              <a:rPr lang="en-US" sz="3884">
                <a:solidFill>
                  <a:srgbClr val="FFFFFF"/>
                </a:solidFill>
                <a:latin typeface="Lato Bold"/>
              </a:rPr>
              <a:t>CONTENT</a:t>
            </a:r>
          </a:p>
        </p:txBody>
      </p:sp>
      <p:sp>
        <p:nvSpPr>
          <p:cNvPr id="8" name="TextBox 8"/>
          <p:cNvSpPr txBox="1"/>
          <p:nvPr/>
        </p:nvSpPr>
        <p:spPr>
          <a:xfrm>
            <a:off x="1028700" y="6297877"/>
            <a:ext cx="8302322" cy="3496018"/>
          </a:xfrm>
          <a:prstGeom prst="rect">
            <a:avLst/>
          </a:prstGeom>
        </p:spPr>
        <p:txBody>
          <a:bodyPr lIns="0" tIns="0" rIns="0" bIns="0" rtlCol="0" anchor="t">
            <a:spAutoFit/>
          </a:bodyPr>
          <a:lstStyle/>
          <a:p>
            <a:pPr algn="l">
              <a:lnSpc>
                <a:spcPts val="7062"/>
              </a:lnSpc>
            </a:pPr>
            <a:r>
              <a:rPr lang="en-US" sz="2824" spc="118" dirty="0">
                <a:solidFill>
                  <a:srgbClr val="FFFFFF"/>
                </a:solidFill>
                <a:latin typeface="Poppins"/>
                <a:ea typeface="Poppins"/>
              </a:rPr>
              <a:t>▪Section 1: Data Exploration</a:t>
            </a:r>
          </a:p>
          <a:p>
            <a:pPr algn="l">
              <a:lnSpc>
                <a:spcPts val="7062"/>
              </a:lnSpc>
            </a:pPr>
            <a:r>
              <a:rPr lang="en-US" sz="2824" spc="118" dirty="0">
                <a:solidFill>
                  <a:srgbClr val="FFFFFF"/>
                </a:solidFill>
                <a:latin typeface="Poppins"/>
                <a:ea typeface="Poppins"/>
              </a:rPr>
              <a:t>▪Section 2: Business Acumen</a:t>
            </a:r>
          </a:p>
          <a:p>
            <a:pPr algn="l">
              <a:lnSpc>
                <a:spcPts val="7062"/>
              </a:lnSpc>
            </a:pPr>
            <a:r>
              <a:rPr lang="en-US" sz="2824" spc="118" dirty="0">
                <a:solidFill>
                  <a:srgbClr val="FFFFFF"/>
                </a:solidFill>
                <a:latin typeface="Poppins"/>
                <a:ea typeface="Poppins"/>
              </a:rPr>
              <a:t>▪Appendix</a:t>
            </a:r>
          </a:p>
          <a:p>
            <a:pPr algn="l">
              <a:lnSpc>
                <a:spcPts val="7062"/>
              </a:lnSpc>
            </a:pPr>
            <a:endParaRPr lang="en-US" sz="2824" spc="118" dirty="0">
              <a:solidFill>
                <a:srgbClr val="FFFFFF"/>
              </a:solidFill>
              <a:latin typeface="Poppins"/>
              <a:ea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77" b="-9277"/>
            </a:stretch>
          </a:blipFill>
        </p:spPr>
      </p:sp>
      <p:grpSp>
        <p:nvGrpSpPr>
          <p:cNvPr id="3" name="Group 3"/>
          <p:cNvGrpSpPr/>
          <p:nvPr/>
        </p:nvGrpSpPr>
        <p:grpSpPr>
          <a:xfrm>
            <a:off x="1028700" y="0"/>
            <a:ext cx="7054850" cy="10287000"/>
            <a:chOff x="0" y="0"/>
            <a:chExt cx="1858067" cy="2709333"/>
          </a:xfrm>
        </p:grpSpPr>
        <p:sp>
          <p:nvSpPr>
            <p:cNvPr id="4" name="Freeform 4"/>
            <p:cNvSpPr/>
            <p:nvPr/>
          </p:nvSpPr>
          <p:spPr>
            <a:xfrm>
              <a:off x="0" y="0"/>
              <a:ext cx="1858067" cy="2709333"/>
            </a:xfrm>
            <a:custGeom>
              <a:avLst/>
              <a:gdLst/>
              <a:ahLst/>
              <a:cxnLst/>
              <a:rect l="l" t="t" r="r" b="b"/>
              <a:pathLst>
                <a:path w="1858067" h="2709333">
                  <a:moveTo>
                    <a:pt x="0" y="0"/>
                  </a:moveTo>
                  <a:lnTo>
                    <a:pt x="1858067" y="0"/>
                  </a:lnTo>
                  <a:lnTo>
                    <a:pt x="1858067" y="2709333"/>
                  </a:lnTo>
                  <a:lnTo>
                    <a:pt x="0" y="2709333"/>
                  </a:lnTo>
                  <a:close/>
                </a:path>
              </a:pathLst>
            </a:custGeom>
            <a:solidFill>
              <a:srgbClr val="574874"/>
            </a:solidFill>
          </p:spPr>
        </p:sp>
        <p:sp>
          <p:nvSpPr>
            <p:cNvPr id="5" name="TextBox 5"/>
            <p:cNvSpPr txBox="1"/>
            <p:nvPr/>
          </p:nvSpPr>
          <p:spPr>
            <a:xfrm>
              <a:off x="0" y="-47625"/>
              <a:ext cx="1858067"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951450" y="2790825"/>
            <a:ext cx="1543050" cy="4705350"/>
            <a:chOff x="0" y="0"/>
            <a:chExt cx="406400" cy="1239269"/>
          </a:xfrm>
        </p:grpSpPr>
        <p:sp>
          <p:nvSpPr>
            <p:cNvPr id="7" name="Freeform 7"/>
            <p:cNvSpPr/>
            <p:nvPr/>
          </p:nvSpPr>
          <p:spPr>
            <a:xfrm>
              <a:off x="0" y="0"/>
              <a:ext cx="406400" cy="1239269"/>
            </a:xfrm>
            <a:custGeom>
              <a:avLst/>
              <a:gdLst/>
              <a:ahLst/>
              <a:cxnLst/>
              <a:rect l="l" t="t" r="r" b="b"/>
              <a:pathLst>
                <a:path w="406400" h="1239269">
                  <a:moveTo>
                    <a:pt x="203200" y="0"/>
                  </a:moveTo>
                  <a:lnTo>
                    <a:pt x="203200" y="0"/>
                  </a:lnTo>
                  <a:cubicBezTo>
                    <a:pt x="315424" y="0"/>
                    <a:pt x="406400" y="90976"/>
                    <a:pt x="406400" y="203200"/>
                  </a:cubicBezTo>
                  <a:lnTo>
                    <a:pt x="406400" y="1036069"/>
                  </a:lnTo>
                  <a:cubicBezTo>
                    <a:pt x="406400" y="1148293"/>
                    <a:pt x="315424" y="1239269"/>
                    <a:pt x="203200" y="1239269"/>
                  </a:cubicBezTo>
                  <a:lnTo>
                    <a:pt x="203200" y="1239269"/>
                  </a:lnTo>
                  <a:cubicBezTo>
                    <a:pt x="149308" y="1239269"/>
                    <a:pt x="97623" y="1217861"/>
                    <a:pt x="59516" y="1179753"/>
                  </a:cubicBezTo>
                  <a:cubicBezTo>
                    <a:pt x="21409" y="1141646"/>
                    <a:pt x="0" y="1089961"/>
                    <a:pt x="0" y="1036069"/>
                  </a:cubicBezTo>
                  <a:lnTo>
                    <a:pt x="0" y="203200"/>
                  </a:lnTo>
                  <a:cubicBezTo>
                    <a:pt x="0" y="90976"/>
                    <a:pt x="90976" y="0"/>
                    <a:pt x="203200" y="0"/>
                  </a:cubicBezTo>
                  <a:close/>
                </a:path>
              </a:pathLst>
            </a:custGeom>
            <a:solidFill>
              <a:srgbClr val="574874"/>
            </a:solidFill>
          </p:spPr>
        </p:sp>
        <p:sp>
          <p:nvSpPr>
            <p:cNvPr id="8" name="TextBox 8"/>
            <p:cNvSpPr txBox="1"/>
            <p:nvPr/>
          </p:nvSpPr>
          <p:spPr>
            <a:xfrm>
              <a:off x="0" y="-47625"/>
              <a:ext cx="406400" cy="128689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013075" y="5143500"/>
            <a:ext cx="3086100" cy="1117600"/>
            <a:chOff x="0" y="0"/>
            <a:chExt cx="812800" cy="294347"/>
          </a:xfrm>
        </p:grpSpPr>
        <p:sp>
          <p:nvSpPr>
            <p:cNvPr id="10" name="Freeform 10"/>
            <p:cNvSpPr/>
            <p:nvPr/>
          </p:nvSpPr>
          <p:spPr>
            <a:xfrm>
              <a:off x="0" y="0"/>
              <a:ext cx="812800" cy="294347"/>
            </a:xfrm>
            <a:custGeom>
              <a:avLst/>
              <a:gdLst/>
              <a:ahLst/>
              <a:cxnLst/>
              <a:rect l="l" t="t" r="r" b="b"/>
              <a:pathLst>
                <a:path w="812800" h="294347">
                  <a:moveTo>
                    <a:pt x="127941" y="0"/>
                  </a:moveTo>
                  <a:lnTo>
                    <a:pt x="684859" y="0"/>
                  </a:lnTo>
                  <a:cubicBezTo>
                    <a:pt x="718791" y="0"/>
                    <a:pt x="751333" y="13479"/>
                    <a:pt x="775327" y="37473"/>
                  </a:cubicBezTo>
                  <a:cubicBezTo>
                    <a:pt x="799321" y="61467"/>
                    <a:pt x="812800" y="94009"/>
                    <a:pt x="812800" y="127941"/>
                  </a:cubicBezTo>
                  <a:lnTo>
                    <a:pt x="812800" y="166407"/>
                  </a:lnTo>
                  <a:cubicBezTo>
                    <a:pt x="812800" y="200339"/>
                    <a:pt x="799321" y="232881"/>
                    <a:pt x="775327" y="256874"/>
                  </a:cubicBezTo>
                  <a:cubicBezTo>
                    <a:pt x="751333" y="280868"/>
                    <a:pt x="718791" y="294347"/>
                    <a:pt x="684859" y="294347"/>
                  </a:cubicBezTo>
                  <a:lnTo>
                    <a:pt x="127941" y="294347"/>
                  </a:lnTo>
                  <a:cubicBezTo>
                    <a:pt x="94009" y="294347"/>
                    <a:pt x="61467" y="280868"/>
                    <a:pt x="37473" y="256874"/>
                  </a:cubicBezTo>
                  <a:cubicBezTo>
                    <a:pt x="13479" y="232881"/>
                    <a:pt x="0" y="200339"/>
                    <a:pt x="0" y="166407"/>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id="11" name="TextBox 11"/>
            <p:cNvSpPr txBox="1"/>
            <p:nvPr/>
          </p:nvSpPr>
          <p:spPr>
            <a:xfrm>
              <a:off x="0" y="-47625"/>
              <a:ext cx="812800" cy="341972"/>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387475" y="1314450"/>
            <a:ext cx="6337300" cy="1201544"/>
          </a:xfrm>
          <a:prstGeom prst="rect">
            <a:avLst/>
          </a:prstGeom>
        </p:spPr>
        <p:txBody>
          <a:bodyPr lIns="0" tIns="0" rIns="0" bIns="0" rtlCol="0" anchor="t">
            <a:spAutoFit/>
          </a:bodyPr>
          <a:lstStyle/>
          <a:p>
            <a:pPr algn="ctr">
              <a:lnSpc>
                <a:spcPts val="9898"/>
              </a:lnSpc>
              <a:spcBef>
                <a:spcPct val="0"/>
              </a:spcBef>
            </a:pPr>
            <a:r>
              <a:rPr lang="en-US" sz="7070">
                <a:solidFill>
                  <a:srgbClr val="FFFFFF"/>
                </a:solidFill>
                <a:latin typeface="League Spartan"/>
              </a:rPr>
              <a:t>THANK YOU</a:t>
            </a:r>
          </a:p>
        </p:txBody>
      </p:sp>
      <p:sp>
        <p:nvSpPr>
          <p:cNvPr id="13" name="TextBox 13"/>
          <p:cNvSpPr txBox="1"/>
          <p:nvPr/>
        </p:nvSpPr>
        <p:spPr>
          <a:xfrm>
            <a:off x="2287979" y="2740511"/>
            <a:ext cx="4536292" cy="891204"/>
          </a:xfrm>
          <a:prstGeom prst="rect">
            <a:avLst/>
          </a:prstGeom>
        </p:spPr>
        <p:txBody>
          <a:bodyPr lIns="0" tIns="0" rIns="0" bIns="0" rtlCol="0" anchor="t">
            <a:spAutoFit/>
          </a:bodyPr>
          <a:lstStyle/>
          <a:p>
            <a:pPr algn="ctr">
              <a:lnSpc>
                <a:spcPts val="2328"/>
              </a:lnSpc>
              <a:spcBef>
                <a:spcPct val="0"/>
              </a:spcBef>
            </a:pPr>
            <a:r>
              <a:rPr lang="en-US" sz="1663">
                <a:solidFill>
                  <a:srgbClr val="FFFFFF"/>
                </a:solidFill>
                <a:latin typeface="Poppins"/>
              </a:rPr>
              <a:t>Lorem ipsum dolor sit amet, consectetur adipiscing elit, sed do eiusmod tempor incididunt ut labore et dolore </a:t>
            </a:r>
          </a:p>
        </p:txBody>
      </p:sp>
      <p:sp>
        <p:nvSpPr>
          <p:cNvPr id="14" name="TextBox 14"/>
          <p:cNvSpPr txBox="1"/>
          <p:nvPr/>
        </p:nvSpPr>
        <p:spPr>
          <a:xfrm>
            <a:off x="2540196" y="5343452"/>
            <a:ext cx="4031858" cy="762048"/>
          </a:xfrm>
          <a:prstGeom prst="rect">
            <a:avLst/>
          </a:prstGeom>
        </p:spPr>
        <p:txBody>
          <a:bodyPr lIns="0" tIns="0" rIns="0" bIns="0" rtlCol="0" anchor="t">
            <a:spAutoFit/>
          </a:bodyPr>
          <a:lstStyle/>
          <a:p>
            <a:pPr algn="ctr">
              <a:lnSpc>
                <a:spcPts val="6297"/>
              </a:lnSpc>
              <a:spcBef>
                <a:spcPct val="0"/>
              </a:spcBef>
            </a:pPr>
            <a:r>
              <a:rPr lang="en-US" sz="4498">
                <a:solidFill>
                  <a:srgbClr val="3E2472"/>
                </a:solidFill>
                <a:latin typeface="League Spartan"/>
              </a:rPr>
              <a:t>MEET US</a:t>
            </a:r>
          </a:p>
        </p:txBody>
      </p:sp>
      <p:sp>
        <p:nvSpPr>
          <p:cNvPr id="15" name="Freeform 15"/>
          <p:cNvSpPr/>
          <p:nvPr/>
        </p:nvSpPr>
        <p:spPr>
          <a:xfrm>
            <a:off x="1992344" y="8480425"/>
            <a:ext cx="588202" cy="588202"/>
          </a:xfrm>
          <a:custGeom>
            <a:avLst/>
            <a:gdLst/>
            <a:ahLst/>
            <a:cxnLst/>
            <a:rect l="l" t="t" r="r" b="b"/>
            <a:pathLst>
              <a:path w="588202" h="588202">
                <a:moveTo>
                  <a:pt x="0" y="0"/>
                </a:moveTo>
                <a:lnTo>
                  <a:pt x="588202" y="0"/>
                </a:lnTo>
                <a:lnTo>
                  <a:pt x="588202" y="588202"/>
                </a:lnTo>
                <a:lnTo>
                  <a:pt x="0" y="58820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2790843" y="8516968"/>
            <a:ext cx="4329063" cy="449369"/>
          </a:xfrm>
          <a:prstGeom prst="rect">
            <a:avLst/>
          </a:prstGeom>
        </p:spPr>
        <p:txBody>
          <a:bodyPr lIns="0" tIns="0" rIns="0" bIns="0" rtlCol="0" anchor="t">
            <a:spAutoFit/>
          </a:bodyPr>
          <a:lstStyle/>
          <a:p>
            <a:pPr marL="0" lvl="0" indent="0" algn="l">
              <a:lnSpc>
                <a:spcPts val="3581"/>
              </a:lnSpc>
              <a:spcBef>
                <a:spcPct val="0"/>
              </a:spcBef>
            </a:pPr>
            <a:r>
              <a:rPr lang="en-US" sz="2558" u="none">
                <a:solidFill>
                  <a:srgbClr val="FFFFFF"/>
                </a:solidFill>
                <a:latin typeface="Canva Sans 1"/>
              </a:rPr>
              <a:t>www.reallygreatsite.com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3050" y="-1543050"/>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4874">
                <a:alpha val="34902"/>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3425" y="8569221"/>
            <a:ext cx="19754850" cy="2232129"/>
            <a:chOff x="0" y="0"/>
            <a:chExt cx="5202923" cy="587886"/>
          </a:xfrm>
        </p:grpSpPr>
        <p:sp>
          <p:nvSpPr>
            <p:cNvPr id="6" name="Freeform 6"/>
            <p:cNvSpPr/>
            <p:nvPr/>
          </p:nvSpPr>
          <p:spPr>
            <a:xfrm>
              <a:off x="0" y="0"/>
              <a:ext cx="5202924" cy="587886"/>
            </a:xfrm>
            <a:custGeom>
              <a:avLst/>
              <a:gdLst/>
              <a:ahLst/>
              <a:cxnLst/>
              <a:rect l="l" t="t" r="r" b="b"/>
              <a:pathLst>
                <a:path w="5202924" h="587886">
                  <a:moveTo>
                    <a:pt x="19987" y="0"/>
                  </a:moveTo>
                  <a:lnTo>
                    <a:pt x="5182937" y="0"/>
                  </a:lnTo>
                  <a:cubicBezTo>
                    <a:pt x="5193975" y="0"/>
                    <a:pt x="5202924" y="8948"/>
                    <a:pt x="5202924" y="19987"/>
                  </a:cubicBezTo>
                  <a:lnTo>
                    <a:pt x="5202924" y="567899"/>
                  </a:lnTo>
                  <a:cubicBezTo>
                    <a:pt x="5202924" y="573200"/>
                    <a:pt x="5200818" y="578284"/>
                    <a:pt x="5197070" y="582032"/>
                  </a:cubicBezTo>
                  <a:cubicBezTo>
                    <a:pt x="5193321" y="585780"/>
                    <a:pt x="5188238" y="587886"/>
                    <a:pt x="5182937" y="587886"/>
                  </a:cubicBezTo>
                  <a:lnTo>
                    <a:pt x="19987" y="587886"/>
                  </a:lnTo>
                  <a:cubicBezTo>
                    <a:pt x="8948" y="587886"/>
                    <a:pt x="0" y="578937"/>
                    <a:pt x="0" y="567899"/>
                  </a:cubicBezTo>
                  <a:lnTo>
                    <a:pt x="0" y="19987"/>
                  </a:lnTo>
                  <a:cubicBezTo>
                    <a:pt x="0" y="14686"/>
                    <a:pt x="2106" y="9602"/>
                    <a:pt x="5854" y="5854"/>
                  </a:cubicBezTo>
                  <a:cubicBezTo>
                    <a:pt x="9602" y="2106"/>
                    <a:pt x="14686" y="0"/>
                    <a:pt x="19987" y="0"/>
                  </a:cubicBezTo>
                  <a:close/>
                </a:path>
              </a:pathLst>
            </a:custGeom>
            <a:solidFill>
              <a:srgbClr val="574874">
                <a:alpha val="93725"/>
              </a:srgbClr>
            </a:solidFill>
          </p:spPr>
        </p:sp>
        <p:sp>
          <p:nvSpPr>
            <p:cNvPr id="7" name="TextBox 7"/>
            <p:cNvSpPr txBox="1"/>
            <p:nvPr/>
          </p:nvSpPr>
          <p:spPr>
            <a:xfrm>
              <a:off x="0" y="-47625"/>
              <a:ext cx="5202923" cy="63551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9112250"/>
            <a:ext cx="18288000" cy="673100"/>
            <a:chOff x="0" y="0"/>
            <a:chExt cx="4816593" cy="177277"/>
          </a:xfrm>
        </p:grpSpPr>
        <p:sp>
          <p:nvSpPr>
            <p:cNvPr id="9" name="Freeform 9"/>
            <p:cNvSpPr/>
            <p:nvPr/>
          </p:nvSpPr>
          <p:spPr>
            <a:xfrm>
              <a:off x="0" y="0"/>
              <a:ext cx="4816592" cy="177277"/>
            </a:xfrm>
            <a:custGeom>
              <a:avLst/>
              <a:gdLst/>
              <a:ahLst/>
              <a:cxnLst/>
              <a:rect l="l" t="t" r="r" b="b"/>
              <a:pathLst>
                <a:path w="4816592" h="177277">
                  <a:moveTo>
                    <a:pt x="0" y="0"/>
                  </a:moveTo>
                  <a:lnTo>
                    <a:pt x="4816592" y="0"/>
                  </a:lnTo>
                  <a:lnTo>
                    <a:pt x="4816592" y="177277"/>
                  </a:lnTo>
                  <a:lnTo>
                    <a:pt x="0" y="177277"/>
                  </a:lnTo>
                  <a:close/>
                </a:path>
              </a:pathLst>
            </a:custGeom>
            <a:solidFill>
              <a:srgbClr val="FFFFFF">
                <a:alpha val="64706"/>
              </a:srgbClr>
            </a:solidFill>
          </p:spPr>
        </p:sp>
        <p:sp>
          <p:nvSpPr>
            <p:cNvPr id="10" name="TextBox 10"/>
            <p:cNvSpPr txBox="1"/>
            <p:nvPr/>
          </p:nvSpPr>
          <p:spPr>
            <a:xfrm>
              <a:off x="0" y="-47625"/>
              <a:ext cx="4816593" cy="2249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990600" y="2194536"/>
            <a:ext cx="16597196" cy="5309146"/>
          </a:xfrm>
          <a:prstGeom prst="rect">
            <a:avLst/>
          </a:prstGeom>
        </p:spPr>
        <p:txBody>
          <a:bodyPr lIns="0" tIns="0" rIns="0" bIns="0" rtlCol="0" anchor="b">
            <a:spAutoFit/>
          </a:bodyPr>
          <a:lstStyle/>
          <a:p>
            <a:pPr marL="457200" indent="-457200" algn="l">
              <a:lnSpc>
                <a:spcPts val="4592"/>
              </a:lnSpc>
              <a:buFont typeface="Wingdings" panose="05000000000000000000" pitchFamily="2" charset="2"/>
              <a:buChar char="q"/>
            </a:pPr>
            <a:r>
              <a:rPr lang="en-US" sz="2717" dirty="0" smtClean="0">
                <a:solidFill>
                  <a:srgbClr val="000000"/>
                </a:solidFill>
                <a:latin typeface="Poppins Bold"/>
              </a:rPr>
              <a:t>Company</a:t>
            </a:r>
            <a:r>
              <a:rPr lang="en-US" sz="2717" dirty="0">
                <a:solidFill>
                  <a:srgbClr val="000000"/>
                </a:solidFill>
                <a:latin typeface="Poppins Bold"/>
              </a:rPr>
              <a:t>:</a:t>
            </a:r>
            <a:r>
              <a:rPr lang="en-US" sz="2717" dirty="0">
                <a:solidFill>
                  <a:srgbClr val="000000"/>
                </a:solidFill>
                <a:latin typeface="Poppins"/>
              </a:rPr>
              <a:t> </a:t>
            </a:r>
            <a:r>
              <a:rPr lang="en-US" sz="2717" dirty="0" err="1">
                <a:solidFill>
                  <a:srgbClr val="000000"/>
                </a:solidFill>
                <a:latin typeface="Poppins"/>
              </a:rPr>
              <a:t>Olist</a:t>
            </a:r>
            <a:r>
              <a:rPr lang="en-US" sz="2717" dirty="0">
                <a:solidFill>
                  <a:srgbClr val="000000"/>
                </a:solidFill>
                <a:latin typeface="Poppins"/>
              </a:rPr>
              <a:t> – the Brazilian marketplace connects small businesses from all over Brazil to channels without hassle and with a single contract. Those merchants can sell their products through the </a:t>
            </a:r>
            <a:r>
              <a:rPr lang="en-US" sz="2717" dirty="0" err="1">
                <a:solidFill>
                  <a:srgbClr val="000000"/>
                </a:solidFill>
                <a:latin typeface="Poppins"/>
              </a:rPr>
              <a:t>Olist</a:t>
            </a:r>
            <a:r>
              <a:rPr lang="en-US" sz="2717" dirty="0">
                <a:solidFill>
                  <a:srgbClr val="000000"/>
                </a:solidFill>
                <a:latin typeface="Poppins"/>
              </a:rPr>
              <a:t> Store and ship them directly to the customers using </a:t>
            </a:r>
            <a:r>
              <a:rPr lang="en-US" sz="2717" dirty="0" err="1">
                <a:solidFill>
                  <a:srgbClr val="000000"/>
                </a:solidFill>
                <a:latin typeface="Poppins"/>
              </a:rPr>
              <a:t>Olist</a:t>
            </a:r>
            <a:r>
              <a:rPr lang="en-US" sz="2717" dirty="0">
                <a:solidFill>
                  <a:srgbClr val="000000"/>
                </a:solidFill>
                <a:latin typeface="Poppins"/>
              </a:rPr>
              <a:t> logistics partners</a:t>
            </a:r>
            <a:r>
              <a:rPr lang="en-US" sz="2717" dirty="0" smtClean="0">
                <a:solidFill>
                  <a:srgbClr val="000000"/>
                </a:solidFill>
                <a:latin typeface="Poppins"/>
              </a:rPr>
              <a:t>.</a:t>
            </a:r>
          </a:p>
          <a:p>
            <a:pPr algn="l">
              <a:lnSpc>
                <a:spcPts val="4592"/>
              </a:lnSpc>
            </a:pPr>
            <a:endParaRPr lang="en-US" sz="2717" dirty="0">
              <a:solidFill>
                <a:srgbClr val="000000"/>
              </a:solidFill>
              <a:latin typeface="Poppins"/>
            </a:endParaRPr>
          </a:p>
          <a:p>
            <a:pPr marL="457200" indent="-457200" algn="l">
              <a:lnSpc>
                <a:spcPts val="4592"/>
              </a:lnSpc>
              <a:buFont typeface="Wingdings" panose="05000000000000000000" pitchFamily="2" charset="2"/>
              <a:buChar char="q"/>
            </a:pPr>
            <a:r>
              <a:rPr lang="en-US" sz="2717" dirty="0" smtClean="0">
                <a:solidFill>
                  <a:srgbClr val="000000"/>
                </a:solidFill>
                <a:latin typeface="Poppins Bold"/>
              </a:rPr>
              <a:t>Dataset</a:t>
            </a:r>
            <a:r>
              <a:rPr lang="en-US" sz="2717" dirty="0">
                <a:solidFill>
                  <a:srgbClr val="000000"/>
                </a:solidFill>
                <a:latin typeface="Poppins Bold"/>
              </a:rPr>
              <a:t>: </a:t>
            </a:r>
            <a:r>
              <a:rPr lang="en-US" sz="2717" dirty="0">
                <a:solidFill>
                  <a:srgbClr val="000000"/>
                </a:solidFill>
                <a:latin typeface="Poppins"/>
              </a:rPr>
              <a:t>The dataset has information on 100k orders from 2016 to 2018 made at multiple marketplaces in Brazil. Its features allow viewing an order from multiple dimensions: from order status, price, payment, and freight performance to customer location, product attributes, and finally reviews written by customers.</a:t>
            </a:r>
          </a:p>
          <a:p>
            <a:pPr algn="l">
              <a:lnSpc>
                <a:spcPts val="4592"/>
              </a:lnSpc>
            </a:pPr>
            <a:endParaRPr lang="en-US" sz="2717" dirty="0">
              <a:solidFill>
                <a:srgbClr val="000000"/>
              </a:solidFill>
              <a:latin typeface="Poppins"/>
            </a:endParaRPr>
          </a:p>
        </p:txBody>
      </p:sp>
      <p:grpSp>
        <p:nvGrpSpPr>
          <p:cNvPr id="12" name="Group 12"/>
          <p:cNvGrpSpPr/>
          <p:nvPr/>
        </p:nvGrpSpPr>
        <p:grpSpPr>
          <a:xfrm>
            <a:off x="1170591" y="7485901"/>
            <a:ext cx="9370049" cy="635195"/>
            <a:chOff x="0" y="0"/>
            <a:chExt cx="2467832" cy="186301"/>
          </a:xfrm>
          <a:solidFill>
            <a:schemeClr val="accent4">
              <a:lumMod val="75000"/>
            </a:schemeClr>
          </a:solidFill>
        </p:grpSpPr>
        <p:sp>
          <p:nvSpPr>
            <p:cNvPr id="13" name="Freeform 13"/>
            <p:cNvSpPr/>
            <p:nvPr/>
          </p:nvSpPr>
          <p:spPr>
            <a:xfrm>
              <a:off x="0" y="0"/>
              <a:ext cx="2467832" cy="186301"/>
            </a:xfrm>
            <a:custGeom>
              <a:avLst/>
              <a:gdLst/>
              <a:ahLst/>
              <a:cxnLst/>
              <a:rect l="l" t="t" r="r" b="b"/>
              <a:pathLst>
                <a:path w="2467832" h="186301">
                  <a:moveTo>
                    <a:pt x="0" y="0"/>
                  </a:moveTo>
                  <a:lnTo>
                    <a:pt x="2467832" y="0"/>
                  </a:lnTo>
                  <a:lnTo>
                    <a:pt x="2467832" y="186301"/>
                  </a:lnTo>
                  <a:lnTo>
                    <a:pt x="0" y="186301"/>
                  </a:lnTo>
                  <a:close/>
                </a:path>
              </a:pathLst>
            </a:custGeom>
            <a:grpFill/>
          </p:spPr>
        </p:sp>
        <p:sp>
          <p:nvSpPr>
            <p:cNvPr id="14" name="TextBox 14"/>
            <p:cNvSpPr txBox="1"/>
            <p:nvPr/>
          </p:nvSpPr>
          <p:spPr>
            <a:xfrm>
              <a:off x="0" y="-47625"/>
              <a:ext cx="2467832" cy="233926"/>
            </a:xfrm>
            <a:prstGeom prst="rect">
              <a:avLst/>
            </a:prstGeom>
            <a:grpFill/>
          </p:spPr>
          <p:txBody>
            <a:bodyPr lIns="50800" tIns="50800" rIns="50800" bIns="50800" rtlCol="0" anchor="ctr"/>
            <a:lstStyle/>
            <a:p>
              <a:pPr algn="ctr">
                <a:lnSpc>
                  <a:spcPts val="2659"/>
                </a:lnSpc>
              </a:pPr>
              <a:endParaRPr/>
            </a:p>
          </p:txBody>
        </p:sp>
      </p:grpSp>
      <p:sp>
        <p:nvSpPr>
          <p:cNvPr id="15" name="TextBox 15"/>
          <p:cNvSpPr txBox="1"/>
          <p:nvPr/>
        </p:nvSpPr>
        <p:spPr>
          <a:xfrm>
            <a:off x="1170591" y="1065330"/>
            <a:ext cx="7575325" cy="948105"/>
          </a:xfrm>
          <a:prstGeom prst="rect">
            <a:avLst/>
          </a:prstGeom>
        </p:spPr>
        <p:txBody>
          <a:bodyPr lIns="0" tIns="0" rIns="0" bIns="0" rtlCol="0" anchor="t">
            <a:spAutoFit/>
          </a:bodyPr>
          <a:lstStyle/>
          <a:p>
            <a:pPr algn="l">
              <a:lnSpc>
                <a:spcPts val="7814"/>
              </a:lnSpc>
              <a:spcBef>
                <a:spcPct val="0"/>
              </a:spcBef>
            </a:pPr>
            <a:r>
              <a:rPr lang="en-US" sz="5581" dirty="0">
                <a:solidFill>
                  <a:srgbClr val="3E2472"/>
                </a:solidFill>
                <a:latin typeface="League Spartan"/>
              </a:rPr>
              <a:t>PROJECT OVERVIEW</a:t>
            </a:r>
          </a:p>
        </p:txBody>
      </p:sp>
      <p:sp>
        <p:nvSpPr>
          <p:cNvPr id="16" name="TextBox 16"/>
          <p:cNvSpPr txBox="1"/>
          <p:nvPr/>
        </p:nvSpPr>
        <p:spPr>
          <a:xfrm>
            <a:off x="1170591" y="7485902"/>
            <a:ext cx="9370049" cy="509906"/>
          </a:xfrm>
          <a:prstGeom prst="rect">
            <a:avLst/>
          </a:prstGeom>
        </p:spPr>
        <p:txBody>
          <a:bodyPr lIns="0" tIns="0" rIns="0" bIns="0" rtlCol="0" anchor="t">
            <a:spAutoFit/>
          </a:bodyPr>
          <a:lstStyle/>
          <a:p>
            <a:pPr algn="ctr">
              <a:lnSpc>
                <a:spcPts val="3919"/>
              </a:lnSpc>
              <a:spcBef>
                <a:spcPct val="0"/>
              </a:spcBef>
            </a:pPr>
            <a:r>
              <a:rPr lang="en-US" sz="2799" dirty="0">
                <a:solidFill>
                  <a:srgbClr val="FFFFFF"/>
                </a:solidFill>
                <a:latin typeface="Canva Sans 1 Bold"/>
              </a:rPr>
              <a:t>Main strategy: Maximize GMV and optimize spending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658100" cy="10287000"/>
            <a:chOff x="0" y="0"/>
            <a:chExt cx="2016948" cy="2709333"/>
          </a:xfrm>
        </p:grpSpPr>
        <p:sp>
          <p:nvSpPr>
            <p:cNvPr id="3" name="Freeform 3"/>
            <p:cNvSpPr/>
            <p:nvPr/>
          </p:nvSpPr>
          <p:spPr>
            <a:xfrm>
              <a:off x="0" y="0"/>
              <a:ext cx="2016948" cy="2709333"/>
            </a:xfrm>
            <a:custGeom>
              <a:avLst/>
              <a:gdLst/>
              <a:ahLst/>
              <a:cxnLst/>
              <a:rect l="l" t="t" r="r" b="b"/>
              <a:pathLst>
                <a:path w="2016948" h="2709333">
                  <a:moveTo>
                    <a:pt x="0" y="0"/>
                  </a:moveTo>
                  <a:lnTo>
                    <a:pt x="2016948" y="0"/>
                  </a:lnTo>
                  <a:lnTo>
                    <a:pt x="2016948" y="2709333"/>
                  </a:lnTo>
                  <a:lnTo>
                    <a:pt x="0" y="2709333"/>
                  </a:lnTo>
                  <a:close/>
                </a:path>
              </a:pathLst>
            </a:custGeom>
            <a:solidFill>
              <a:srgbClr val="574874"/>
            </a:solidFill>
          </p:spPr>
        </p:sp>
        <p:sp>
          <p:nvSpPr>
            <p:cNvPr id="4" name="TextBox 4"/>
            <p:cNvSpPr txBox="1"/>
            <p:nvPr/>
          </p:nvSpPr>
          <p:spPr>
            <a:xfrm>
              <a:off x="0" y="-47625"/>
              <a:ext cx="2016948" cy="2756958"/>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28700" y="1146971"/>
            <a:ext cx="5947891" cy="7993059"/>
            <a:chOff x="0" y="0"/>
            <a:chExt cx="3663950" cy="4923790"/>
          </a:xfrm>
        </p:grpSpPr>
        <p:sp>
          <p:nvSpPr>
            <p:cNvPr id="6" name="Freeform 6"/>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62950" r="-39483"/>
              </a:stretch>
            </a:blipFill>
          </p:spPr>
        </p:sp>
        <p:sp>
          <p:nvSpPr>
            <p:cNvPr id="7" name="Freeform 7"/>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8" name="Group 8"/>
          <p:cNvGrpSpPr/>
          <p:nvPr/>
        </p:nvGrpSpPr>
        <p:grpSpPr>
          <a:xfrm>
            <a:off x="13313586" y="-2656604"/>
            <a:ext cx="5181600" cy="3086100"/>
            <a:chOff x="0" y="0"/>
            <a:chExt cx="1364701" cy="812800"/>
          </a:xfrm>
        </p:grpSpPr>
        <p:sp>
          <p:nvSpPr>
            <p:cNvPr id="9" name="Freeform 9"/>
            <p:cNvSpPr/>
            <p:nvPr/>
          </p:nvSpPr>
          <p:spPr>
            <a:xfrm>
              <a:off x="0" y="0"/>
              <a:ext cx="1364701" cy="812800"/>
            </a:xfrm>
            <a:custGeom>
              <a:avLst/>
              <a:gdLst/>
              <a:ahLst/>
              <a:cxnLst/>
              <a:rect l="l" t="t" r="r" b="b"/>
              <a:pathLst>
                <a:path w="1364701" h="812800">
                  <a:moveTo>
                    <a:pt x="1126576" y="0"/>
                  </a:moveTo>
                  <a:lnTo>
                    <a:pt x="1364701" y="238125"/>
                  </a:lnTo>
                  <a:lnTo>
                    <a:pt x="1364701" y="574675"/>
                  </a:lnTo>
                  <a:lnTo>
                    <a:pt x="1126576" y="812800"/>
                  </a:lnTo>
                  <a:lnTo>
                    <a:pt x="238125" y="812800"/>
                  </a:lnTo>
                  <a:lnTo>
                    <a:pt x="0" y="574675"/>
                  </a:lnTo>
                  <a:lnTo>
                    <a:pt x="0" y="238125"/>
                  </a:lnTo>
                  <a:lnTo>
                    <a:pt x="238125" y="0"/>
                  </a:lnTo>
                  <a:lnTo>
                    <a:pt x="1126576" y="0"/>
                  </a:lnTo>
                  <a:close/>
                </a:path>
              </a:pathLst>
            </a:custGeom>
            <a:solidFill>
              <a:srgbClr val="574874"/>
            </a:solidFill>
          </p:spPr>
        </p:sp>
        <p:sp>
          <p:nvSpPr>
            <p:cNvPr id="10" name="TextBox 10"/>
            <p:cNvSpPr txBox="1"/>
            <p:nvPr/>
          </p:nvSpPr>
          <p:spPr>
            <a:xfrm>
              <a:off x="63500" y="15875"/>
              <a:ext cx="1237701" cy="73342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a:off x="-1691268" y="4438006"/>
            <a:ext cx="2976684" cy="1629058"/>
          </a:xfrm>
          <a:custGeom>
            <a:avLst/>
            <a:gdLst/>
            <a:ahLst/>
            <a:cxnLst/>
            <a:rect l="l" t="t" r="r" b="b"/>
            <a:pathLst>
              <a:path w="2976684" h="1629058">
                <a:moveTo>
                  <a:pt x="0" y="0"/>
                </a:moveTo>
                <a:lnTo>
                  <a:pt x="2976684" y="0"/>
                </a:lnTo>
                <a:lnTo>
                  <a:pt x="2976684" y="1629058"/>
                </a:lnTo>
                <a:lnTo>
                  <a:pt x="0" y="16290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TextBox 12"/>
          <p:cNvSpPr txBox="1"/>
          <p:nvPr/>
        </p:nvSpPr>
        <p:spPr>
          <a:xfrm>
            <a:off x="9683975" y="4124506"/>
            <a:ext cx="7259222" cy="1933214"/>
          </a:xfrm>
          <a:prstGeom prst="rect">
            <a:avLst/>
          </a:prstGeom>
        </p:spPr>
        <p:txBody>
          <a:bodyPr lIns="0" tIns="0" rIns="0" bIns="0" rtlCol="0" anchor="t">
            <a:spAutoFit/>
          </a:bodyPr>
          <a:lstStyle/>
          <a:p>
            <a:pPr algn="l">
              <a:lnSpc>
                <a:spcPts val="7814"/>
              </a:lnSpc>
              <a:spcBef>
                <a:spcPct val="0"/>
              </a:spcBef>
            </a:pPr>
            <a:r>
              <a:rPr lang="en-US" sz="5581" dirty="0">
                <a:solidFill>
                  <a:srgbClr val="3E2472"/>
                </a:solidFill>
                <a:latin typeface="League Spartan"/>
              </a:rPr>
              <a:t>DATA EXPLORATION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0" y="202655"/>
            <a:ext cx="17526000" cy="913390"/>
            <a:chOff x="0" y="0"/>
            <a:chExt cx="5202923" cy="528487"/>
          </a:xfrm>
        </p:grpSpPr>
        <p:sp>
          <p:nvSpPr>
            <p:cNvPr id="3" name="Freeform 3"/>
            <p:cNvSpPr/>
            <p:nvPr/>
          </p:nvSpPr>
          <p:spPr>
            <a:xfrm>
              <a:off x="0" y="0"/>
              <a:ext cx="5202924" cy="528487"/>
            </a:xfrm>
            <a:custGeom>
              <a:avLst/>
              <a:gdLst/>
              <a:ahLst/>
              <a:cxnLst/>
              <a:rect l="l" t="t" r="r" b="b"/>
              <a:pathLst>
                <a:path w="5202924" h="528487">
                  <a:moveTo>
                    <a:pt x="19987" y="0"/>
                  </a:moveTo>
                  <a:lnTo>
                    <a:pt x="5182937" y="0"/>
                  </a:lnTo>
                  <a:cubicBezTo>
                    <a:pt x="5193975" y="0"/>
                    <a:pt x="5202924" y="8948"/>
                    <a:pt x="5202924" y="19987"/>
                  </a:cubicBezTo>
                  <a:lnTo>
                    <a:pt x="5202924" y="508500"/>
                  </a:lnTo>
                  <a:cubicBezTo>
                    <a:pt x="5202924" y="513801"/>
                    <a:pt x="5200818" y="518885"/>
                    <a:pt x="5197070" y="522633"/>
                  </a:cubicBezTo>
                  <a:cubicBezTo>
                    <a:pt x="5193321" y="526382"/>
                    <a:pt x="5188238" y="528487"/>
                    <a:pt x="5182937" y="528487"/>
                  </a:cubicBezTo>
                  <a:lnTo>
                    <a:pt x="19987" y="528487"/>
                  </a:lnTo>
                  <a:cubicBezTo>
                    <a:pt x="14686" y="528487"/>
                    <a:pt x="9602" y="526382"/>
                    <a:pt x="5854" y="522633"/>
                  </a:cubicBezTo>
                  <a:cubicBezTo>
                    <a:pt x="2106" y="518885"/>
                    <a:pt x="0" y="513801"/>
                    <a:pt x="0" y="508500"/>
                  </a:cubicBezTo>
                  <a:lnTo>
                    <a:pt x="0" y="19987"/>
                  </a:lnTo>
                  <a:cubicBezTo>
                    <a:pt x="0" y="14686"/>
                    <a:pt x="2106" y="9602"/>
                    <a:pt x="5854" y="5854"/>
                  </a:cubicBezTo>
                  <a:cubicBezTo>
                    <a:pt x="9602" y="2106"/>
                    <a:pt x="14686" y="0"/>
                    <a:pt x="19987" y="0"/>
                  </a:cubicBezTo>
                  <a:close/>
                </a:path>
              </a:pathLst>
            </a:custGeom>
            <a:solidFill>
              <a:srgbClr val="574874">
                <a:alpha val="93725"/>
              </a:srgbClr>
            </a:solidFill>
          </p:spPr>
        </p:sp>
        <p:sp>
          <p:nvSpPr>
            <p:cNvPr id="4" name="TextBox 4"/>
            <p:cNvSpPr txBox="1"/>
            <p:nvPr/>
          </p:nvSpPr>
          <p:spPr>
            <a:xfrm>
              <a:off x="0" y="-47625"/>
              <a:ext cx="5202923" cy="57611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6089099" y="3086100"/>
            <a:ext cx="3508802" cy="4114800"/>
          </a:xfrm>
          <a:custGeom>
            <a:avLst/>
            <a:gdLst/>
            <a:ahLst/>
            <a:cxnLst/>
            <a:rect l="l" t="t" r="r" b="b"/>
            <a:pathLst>
              <a:path w="3508802" h="4114800">
                <a:moveTo>
                  <a:pt x="3508802" y="0"/>
                </a:moveTo>
                <a:lnTo>
                  <a:pt x="0" y="0"/>
                </a:lnTo>
                <a:lnTo>
                  <a:pt x="0" y="4114800"/>
                </a:lnTo>
                <a:lnTo>
                  <a:pt x="3508802" y="4114800"/>
                </a:lnTo>
                <a:lnTo>
                  <a:pt x="3508802"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9" name="TextBox 21"/>
          <p:cNvSpPr txBox="1"/>
          <p:nvPr/>
        </p:nvSpPr>
        <p:spPr>
          <a:xfrm>
            <a:off x="685800" y="495238"/>
            <a:ext cx="5486400" cy="538609"/>
          </a:xfrm>
          <a:prstGeom prst="rect">
            <a:avLst/>
          </a:prstGeom>
        </p:spPr>
        <p:txBody>
          <a:bodyPr wrap="square" lIns="0" tIns="0" rIns="0" bIns="0" rtlCol="0" anchor="t">
            <a:spAutoFit/>
          </a:bodyPr>
          <a:lstStyle/>
          <a:p>
            <a:pPr algn="l">
              <a:lnSpc>
                <a:spcPts val="4242"/>
              </a:lnSpc>
              <a:spcBef>
                <a:spcPct val="0"/>
              </a:spcBef>
            </a:pPr>
            <a:r>
              <a:rPr lang="en-US" sz="3030" dirty="0" smtClean="0">
                <a:solidFill>
                  <a:schemeClr val="bg1"/>
                </a:solidFill>
                <a:latin typeface="League Spartan"/>
              </a:rPr>
              <a:t>1.1 DATA CLEANING</a:t>
            </a:r>
            <a:endParaRPr lang="en-US" sz="3030" dirty="0">
              <a:solidFill>
                <a:schemeClr val="bg1"/>
              </a:solidFill>
              <a:latin typeface="League Spartan"/>
            </a:endParaRPr>
          </a:p>
        </p:txBody>
      </p:sp>
      <p:pic>
        <p:nvPicPr>
          <p:cNvPr id="10" name="Picture 9"/>
          <p:cNvPicPr>
            <a:picLocks noChangeAspect="1"/>
          </p:cNvPicPr>
          <p:nvPr/>
        </p:nvPicPr>
        <p:blipFill>
          <a:blip r:embed="rId4"/>
          <a:stretch>
            <a:fillRect/>
          </a:stretch>
        </p:blipFill>
        <p:spPr>
          <a:xfrm>
            <a:off x="6627553" y="1875061"/>
            <a:ext cx="7218947" cy="2750832"/>
          </a:xfrm>
          <a:prstGeom prst="rect">
            <a:avLst/>
          </a:prstGeom>
        </p:spPr>
      </p:pic>
      <p:sp>
        <p:nvSpPr>
          <p:cNvPr id="11" name="TextBox 10"/>
          <p:cNvSpPr txBox="1"/>
          <p:nvPr/>
        </p:nvSpPr>
        <p:spPr>
          <a:xfrm>
            <a:off x="747481" y="2437757"/>
            <a:ext cx="5867400" cy="1200329"/>
          </a:xfrm>
          <a:prstGeom prst="rect">
            <a:avLst/>
          </a:prstGeom>
          <a:noFill/>
        </p:spPr>
        <p:txBody>
          <a:bodyPr wrap="square" rtlCol="0">
            <a:spAutoFit/>
          </a:bodyPr>
          <a:lstStyle/>
          <a:p>
            <a:pPr marL="285750" indent="-285750">
              <a:buFont typeface="Wingdings" panose="05000000000000000000" pitchFamily="2" charset="2"/>
              <a:buChar char="v"/>
            </a:pPr>
            <a:r>
              <a:rPr lang="en-US" b="1" dirty="0" smtClean="0"/>
              <a:t>Duplicate values</a:t>
            </a:r>
          </a:p>
          <a:p>
            <a:r>
              <a:rPr lang="en-US" dirty="0" smtClean="0"/>
              <a:t>As you see, table geolocation have many duplicate values, though this table is a dim table (primary key is </a:t>
            </a:r>
            <a:r>
              <a:rPr lang="en-US" b="1" dirty="0" err="1"/>
              <a:t>geolocation_zip_code_prefix</a:t>
            </a:r>
            <a:r>
              <a:rPr lang="en-US" dirty="0" smtClean="0"/>
              <a:t>). So we need to clean it. </a:t>
            </a:r>
            <a:endParaRPr lang="en-US" dirty="0"/>
          </a:p>
        </p:txBody>
      </p:sp>
      <p:sp>
        <p:nvSpPr>
          <p:cNvPr id="12" name="TextBox 11"/>
          <p:cNvSpPr txBox="1"/>
          <p:nvPr/>
        </p:nvSpPr>
        <p:spPr>
          <a:xfrm>
            <a:off x="747481" y="1408575"/>
            <a:ext cx="5867400" cy="461665"/>
          </a:xfrm>
          <a:prstGeom prst="rect">
            <a:avLst/>
          </a:prstGeom>
          <a:noFill/>
        </p:spPr>
        <p:txBody>
          <a:bodyPr wrap="square" rtlCol="0">
            <a:spAutoFit/>
          </a:bodyPr>
          <a:lstStyle/>
          <a:p>
            <a:r>
              <a:rPr lang="en-US" sz="2400" b="1" u="sng" dirty="0" smtClean="0"/>
              <a:t>Geolocation table - Problem</a:t>
            </a:r>
            <a:endParaRPr lang="en-US" sz="2400" b="1" u="sng" dirty="0"/>
          </a:p>
        </p:txBody>
      </p:sp>
      <p:sp>
        <p:nvSpPr>
          <p:cNvPr id="13" name="TextBox 12"/>
          <p:cNvSpPr txBox="1"/>
          <p:nvPr/>
        </p:nvSpPr>
        <p:spPr>
          <a:xfrm>
            <a:off x="747481" y="4884311"/>
            <a:ext cx="5867400" cy="369332"/>
          </a:xfrm>
          <a:prstGeom prst="rect">
            <a:avLst/>
          </a:prstGeom>
          <a:noFill/>
        </p:spPr>
        <p:txBody>
          <a:bodyPr wrap="square" rtlCol="0">
            <a:spAutoFit/>
          </a:bodyPr>
          <a:lstStyle/>
          <a:p>
            <a:pPr marL="285750" indent="-285750">
              <a:buFont typeface="Wingdings" panose="05000000000000000000" pitchFamily="2" charset="2"/>
              <a:buChar char="v"/>
            </a:pPr>
            <a:r>
              <a:rPr lang="en-US" b="1" dirty="0" smtClean="0"/>
              <a:t>Non-encode values</a:t>
            </a:r>
            <a:endParaRPr lang="en-US" b="1" dirty="0"/>
          </a:p>
        </p:txBody>
      </p:sp>
      <p:pic>
        <p:nvPicPr>
          <p:cNvPr id="14" name="Picture 13"/>
          <p:cNvPicPr>
            <a:picLocks noChangeAspect="1"/>
          </p:cNvPicPr>
          <p:nvPr/>
        </p:nvPicPr>
        <p:blipFill>
          <a:blip r:embed="rId5"/>
          <a:stretch>
            <a:fillRect/>
          </a:stretch>
        </p:blipFill>
        <p:spPr>
          <a:xfrm>
            <a:off x="6662189" y="4758266"/>
            <a:ext cx="5082980" cy="701101"/>
          </a:xfrm>
          <a:prstGeom prst="rect">
            <a:avLst/>
          </a:prstGeom>
        </p:spPr>
      </p:pic>
      <p:sp>
        <p:nvSpPr>
          <p:cNvPr id="15" name="TextBox 14"/>
          <p:cNvSpPr txBox="1"/>
          <p:nvPr/>
        </p:nvSpPr>
        <p:spPr>
          <a:xfrm>
            <a:off x="794789" y="5988402"/>
            <a:ext cx="5867400" cy="369332"/>
          </a:xfrm>
          <a:prstGeom prst="rect">
            <a:avLst/>
          </a:prstGeom>
          <a:noFill/>
        </p:spPr>
        <p:txBody>
          <a:bodyPr wrap="square" rtlCol="0">
            <a:spAutoFit/>
          </a:bodyPr>
          <a:lstStyle/>
          <a:p>
            <a:pPr marL="285750" indent="-285750">
              <a:buFont typeface="Wingdings" panose="05000000000000000000" pitchFamily="2" charset="2"/>
              <a:buChar char="v"/>
            </a:pPr>
            <a:r>
              <a:rPr lang="en-US" b="1" dirty="0" smtClean="0"/>
              <a:t>Wrong pattern value</a:t>
            </a:r>
            <a:endParaRPr lang="en-US" dirty="0"/>
          </a:p>
        </p:txBody>
      </p:sp>
      <p:pic>
        <p:nvPicPr>
          <p:cNvPr id="16" name="Picture 15"/>
          <p:cNvPicPr>
            <a:picLocks noChangeAspect="1"/>
          </p:cNvPicPr>
          <p:nvPr/>
        </p:nvPicPr>
        <p:blipFill rotWithShape="1">
          <a:blip r:embed="rId6"/>
          <a:srcRect r="13324" b="21776"/>
          <a:stretch/>
        </p:blipFill>
        <p:spPr>
          <a:xfrm>
            <a:off x="6662189" y="5842109"/>
            <a:ext cx="5902311" cy="1731841"/>
          </a:xfrm>
          <a:prstGeom prst="rect">
            <a:avLst/>
          </a:prstGeom>
        </p:spPr>
      </p:pic>
      <p:sp>
        <p:nvSpPr>
          <p:cNvPr id="17" name="TextBox 16"/>
          <p:cNvSpPr txBox="1"/>
          <p:nvPr/>
        </p:nvSpPr>
        <p:spPr>
          <a:xfrm>
            <a:off x="788316" y="7973291"/>
            <a:ext cx="5597965" cy="646331"/>
          </a:xfrm>
          <a:prstGeom prst="rect">
            <a:avLst/>
          </a:prstGeom>
          <a:noFill/>
        </p:spPr>
        <p:txBody>
          <a:bodyPr wrap="square" rtlCol="0">
            <a:spAutoFit/>
          </a:bodyPr>
          <a:lstStyle/>
          <a:p>
            <a:pPr marL="285750" indent="-285750">
              <a:buFont typeface="Wingdings" panose="05000000000000000000" pitchFamily="2" charset="2"/>
              <a:buChar char="v"/>
            </a:pPr>
            <a:r>
              <a:rPr lang="en-US" b="1" dirty="0"/>
              <a:t>There are many latitude and longitude values ​​for the same zip code</a:t>
            </a:r>
            <a:endParaRPr lang="en-US" dirty="0"/>
          </a:p>
        </p:txBody>
      </p:sp>
      <p:pic>
        <p:nvPicPr>
          <p:cNvPr id="18" name="Picture 17"/>
          <p:cNvPicPr>
            <a:picLocks noChangeAspect="1"/>
          </p:cNvPicPr>
          <p:nvPr/>
        </p:nvPicPr>
        <p:blipFill rotWithShape="1">
          <a:blip r:embed="rId7"/>
          <a:srcRect l="-1" r="673" b="22825"/>
          <a:stretch/>
        </p:blipFill>
        <p:spPr>
          <a:xfrm>
            <a:off x="6705600" y="7962900"/>
            <a:ext cx="7467600" cy="148497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7119" y="1630184"/>
            <a:ext cx="813197" cy="756351"/>
            <a:chOff x="0" y="0"/>
            <a:chExt cx="277623" cy="294347"/>
          </a:xfrm>
        </p:grpSpPr>
        <p:sp>
          <p:nvSpPr>
            <p:cNvPr id="3" name="Freeform 3"/>
            <p:cNvSpPr/>
            <p:nvPr/>
          </p:nvSpPr>
          <p:spPr>
            <a:xfrm>
              <a:off x="0" y="0"/>
              <a:ext cx="277623" cy="294347"/>
            </a:xfrm>
            <a:custGeom>
              <a:avLst/>
              <a:gdLst/>
              <a:ahLst/>
              <a:cxnLst/>
              <a:rect l="l" t="t" r="r" b="b"/>
              <a:pathLst>
                <a:path w="277623" h="294347">
                  <a:moveTo>
                    <a:pt x="0" y="0"/>
                  </a:moveTo>
                  <a:lnTo>
                    <a:pt x="277623" y="0"/>
                  </a:lnTo>
                  <a:lnTo>
                    <a:pt x="277623" y="294347"/>
                  </a:lnTo>
                  <a:lnTo>
                    <a:pt x="0" y="294347"/>
                  </a:lnTo>
                  <a:close/>
                </a:path>
              </a:pathLst>
            </a:custGeom>
            <a:solidFill>
              <a:srgbClr val="574874"/>
            </a:solidFill>
          </p:spPr>
        </p:sp>
        <p:sp>
          <p:nvSpPr>
            <p:cNvPr id="4" name="TextBox 4"/>
            <p:cNvSpPr txBox="1"/>
            <p:nvPr/>
          </p:nvSpPr>
          <p:spPr>
            <a:xfrm>
              <a:off x="0" y="-47625"/>
              <a:ext cx="277623" cy="34197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66800" y="9355215"/>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487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918947" y="1392317"/>
            <a:ext cx="849540" cy="1128514"/>
          </a:xfrm>
          <a:prstGeom prst="rect">
            <a:avLst/>
          </a:prstGeom>
        </p:spPr>
        <p:txBody>
          <a:bodyPr wrap="square" lIns="0" tIns="0" rIns="0" bIns="0" rtlCol="0" anchor="t">
            <a:spAutoFit/>
          </a:bodyPr>
          <a:lstStyle/>
          <a:p>
            <a:pPr algn="ctr">
              <a:lnSpc>
                <a:spcPts val="8774"/>
              </a:lnSpc>
            </a:pPr>
            <a:r>
              <a:rPr lang="en-US" sz="3600" dirty="0">
                <a:solidFill>
                  <a:srgbClr val="FFFFFF"/>
                </a:solidFill>
                <a:latin typeface="League Spartan"/>
              </a:rPr>
              <a:t>1</a:t>
            </a:r>
          </a:p>
        </p:txBody>
      </p:sp>
      <p:sp>
        <p:nvSpPr>
          <p:cNvPr id="21" name="TextBox 21"/>
          <p:cNvSpPr txBox="1"/>
          <p:nvPr/>
        </p:nvSpPr>
        <p:spPr>
          <a:xfrm>
            <a:off x="2132312" y="1656431"/>
            <a:ext cx="5104404" cy="307777"/>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2000" b="1" dirty="0"/>
              <a:t>Duplicate values</a:t>
            </a:r>
          </a:p>
        </p:txBody>
      </p:sp>
      <p:grpSp>
        <p:nvGrpSpPr>
          <p:cNvPr id="24" name="Group 24"/>
          <p:cNvGrpSpPr/>
          <p:nvPr/>
        </p:nvGrpSpPr>
        <p:grpSpPr>
          <a:xfrm>
            <a:off x="14933443" y="-2374900"/>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4874"/>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7" name="TextBox 26"/>
          <p:cNvSpPr txBox="1"/>
          <p:nvPr/>
        </p:nvSpPr>
        <p:spPr>
          <a:xfrm>
            <a:off x="828892" y="632503"/>
            <a:ext cx="5867400" cy="461665"/>
          </a:xfrm>
          <a:prstGeom prst="rect">
            <a:avLst/>
          </a:prstGeom>
          <a:noFill/>
        </p:spPr>
        <p:txBody>
          <a:bodyPr wrap="square" rtlCol="0">
            <a:spAutoFit/>
          </a:bodyPr>
          <a:lstStyle/>
          <a:p>
            <a:r>
              <a:rPr lang="en-US" sz="2400" b="1" u="sng" dirty="0" smtClean="0"/>
              <a:t>Geolocation table - Solution</a:t>
            </a:r>
            <a:endParaRPr lang="en-US" sz="2400" b="1" u="sng" dirty="0"/>
          </a:p>
        </p:txBody>
      </p:sp>
      <p:sp>
        <p:nvSpPr>
          <p:cNvPr id="28" name="TextBox 22"/>
          <p:cNvSpPr txBox="1"/>
          <p:nvPr/>
        </p:nvSpPr>
        <p:spPr>
          <a:xfrm>
            <a:off x="2132312" y="2008359"/>
            <a:ext cx="4422176" cy="294953"/>
          </a:xfrm>
          <a:prstGeom prst="rect">
            <a:avLst/>
          </a:prstGeom>
        </p:spPr>
        <p:txBody>
          <a:bodyPr wrap="square" lIns="0" tIns="0" rIns="0" bIns="0" rtlCol="0" anchor="t">
            <a:spAutoFit/>
          </a:bodyPr>
          <a:lstStyle/>
          <a:p>
            <a:pPr algn="l">
              <a:lnSpc>
                <a:spcPts val="2328"/>
              </a:lnSpc>
              <a:spcBef>
                <a:spcPct val="0"/>
              </a:spcBef>
            </a:pPr>
            <a:r>
              <a:rPr lang="en-US" sz="1663" dirty="0" smtClean="0">
                <a:solidFill>
                  <a:srgbClr val="000000"/>
                </a:solidFill>
                <a:latin typeface="Poppins"/>
              </a:rPr>
              <a:t>Remove duplicates</a:t>
            </a:r>
            <a:endParaRPr lang="en-US" sz="1663" dirty="0">
              <a:solidFill>
                <a:srgbClr val="000000"/>
              </a:solidFill>
              <a:latin typeface="Poppins"/>
            </a:endParaRPr>
          </a:p>
        </p:txBody>
      </p:sp>
      <p:grpSp>
        <p:nvGrpSpPr>
          <p:cNvPr id="29" name="Group 2"/>
          <p:cNvGrpSpPr/>
          <p:nvPr/>
        </p:nvGrpSpPr>
        <p:grpSpPr>
          <a:xfrm>
            <a:off x="937119" y="2902793"/>
            <a:ext cx="813197" cy="756351"/>
            <a:chOff x="0" y="0"/>
            <a:chExt cx="277623" cy="294347"/>
          </a:xfrm>
        </p:grpSpPr>
        <p:sp>
          <p:nvSpPr>
            <p:cNvPr id="30" name="Freeform 3"/>
            <p:cNvSpPr/>
            <p:nvPr/>
          </p:nvSpPr>
          <p:spPr>
            <a:xfrm>
              <a:off x="0" y="0"/>
              <a:ext cx="277623" cy="294347"/>
            </a:xfrm>
            <a:custGeom>
              <a:avLst/>
              <a:gdLst/>
              <a:ahLst/>
              <a:cxnLst/>
              <a:rect l="l" t="t" r="r" b="b"/>
              <a:pathLst>
                <a:path w="277623" h="294347">
                  <a:moveTo>
                    <a:pt x="0" y="0"/>
                  </a:moveTo>
                  <a:lnTo>
                    <a:pt x="277623" y="0"/>
                  </a:lnTo>
                  <a:lnTo>
                    <a:pt x="277623" y="294347"/>
                  </a:lnTo>
                  <a:lnTo>
                    <a:pt x="0" y="294347"/>
                  </a:lnTo>
                  <a:close/>
                </a:path>
              </a:pathLst>
            </a:custGeom>
            <a:solidFill>
              <a:srgbClr val="574874"/>
            </a:solidFill>
          </p:spPr>
        </p:sp>
        <p:sp>
          <p:nvSpPr>
            <p:cNvPr id="31" name="TextBox 4"/>
            <p:cNvSpPr txBox="1"/>
            <p:nvPr/>
          </p:nvSpPr>
          <p:spPr>
            <a:xfrm>
              <a:off x="0" y="-47625"/>
              <a:ext cx="277623" cy="341972"/>
            </a:xfrm>
            <a:prstGeom prst="rect">
              <a:avLst/>
            </a:prstGeom>
          </p:spPr>
          <p:txBody>
            <a:bodyPr lIns="50800" tIns="50800" rIns="50800" bIns="50800" rtlCol="0" anchor="ctr"/>
            <a:lstStyle/>
            <a:p>
              <a:pPr algn="ctr">
                <a:lnSpc>
                  <a:spcPts val="2659"/>
                </a:lnSpc>
              </a:pPr>
              <a:endParaRPr/>
            </a:p>
          </p:txBody>
        </p:sp>
      </p:grpSp>
      <p:sp>
        <p:nvSpPr>
          <p:cNvPr id="32" name="TextBox 18"/>
          <p:cNvSpPr txBox="1"/>
          <p:nvPr/>
        </p:nvSpPr>
        <p:spPr>
          <a:xfrm>
            <a:off x="918947" y="2664926"/>
            <a:ext cx="849540" cy="984885"/>
          </a:xfrm>
          <a:prstGeom prst="rect">
            <a:avLst/>
          </a:prstGeom>
        </p:spPr>
        <p:txBody>
          <a:bodyPr wrap="square" lIns="0" tIns="0" rIns="0" bIns="0" rtlCol="0" anchor="t">
            <a:spAutoFit/>
          </a:bodyPr>
          <a:lstStyle/>
          <a:p>
            <a:pPr algn="ctr">
              <a:lnSpc>
                <a:spcPts val="8774"/>
              </a:lnSpc>
            </a:pPr>
            <a:r>
              <a:rPr lang="en-US" sz="3600" dirty="0" smtClean="0">
                <a:solidFill>
                  <a:srgbClr val="FFFFFF"/>
                </a:solidFill>
                <a:latin typeface="League Spartan"/>
              </a:rPr>
              <a:t>2</a:t>
            </a:r>
            <a:endParaRPr lang="en-US" sz="3600" dirty="0">
              <a:solidFill>
                <a:srgbClr val="FFFFFF"/>
              </a:solidFill>
              <a:latin typeface="League Spartan"/>
            </a:endParaRPr>
          </a:p>
        </p:txBody>
      </p:sp>
      <p:sp>
        <p:nvSpPr>
          <p:cNvPr id="33" name="TextBox 21"/>
          <p:cNvSpPr txBox="1"/>
          <p:nvPr/>
        </p:nvSpPr>
        <p:spPr>
          <a:xfrm>
            <a:off x="2132312" y="2929040"/>
            <a:ext cx="5104404" cy="307777"/>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2000" b="1" dirty="0"/>
              <a:t>Non-encode values</a:t>
            </a:r>
            <a:endParaRPr lang="en-US" sz="2000" b="1" dirty="0"/>
          </a:p>
        </p:txBody>
      </p:sp>
      <p:sp>
        <p:nvSpPr>
          <p:cNvPr id="34" name="TextBox 22"/>
          <p:cNvSpPr txBox="1"/>
          <p:nvPr/>
        </p:nvSpPr>
        <p:spPr>
          <a:xfrm>
            <a:off x="2132312" y="3280968"/>
            <a:ext cx="4422176" cy="280911"/>
          </a:xfrm>
          <a:prstGeom prst="rect">
            <a:avLst/>
          </a:prstGeom>
        </p:spPr>
        <p:txBody>
          <a:bodyPr wrap="square" lIns="0" tIns="0" rIns="0" bIns="0" rtlCol="0" anchor="t">
            <a:spAutoFit/>
          </a:bodyPr>
          <a:lstStyle/>
          <a:p>
            <a:pPr algn="l">
              <a:lnSpc>
                <a:spcPts val="2328"/>
              </a:lnSpc>
              <a:spcBef>
                <a:spcPct val="0"/>
              </a:spcBef>
            </a:pPr>
            <a:r>
              <a:rPr lang="en-US" sz="1663" dirty="0" smtClean="0">
                <a:solidFill>
                  <a:srgbClr val="000000"/>
                </a:solidFill>
                <a:latin typeface="Poppins"/>
              </a:rPr>
              <a:t>Convert to </a:t>
            </a:r>
            <a:r>
              <a:rPr lang="en-US" sz="1663" dirty="0" err="1" smtClean="0">
                <a:solidFill>
                  <a:srgbClr val="000000"/>
                </a:solidFill>
                <a:latin typeface="Poppins"/>
              </a:rPr>
              <a:t>unidecode</a:t>
            </a:r>
            <a:endParaRPr lang="en-US" sz="1663" dirty="0">
              <a:solidFill>
                <a:srgbClr val="000000"/>
              </a:solidFill>
              <a:latin typeface="Poppins"/>
            </a:endParaRPr>
          </a:p>
        </p:txBody>
      </p:sp>
      <p:pic>
        <p:nvPicPr>
          <p:cNvPr id="35" name="Picture 34"/>
          <p:cNvPicPr>
            <a:picLocks noChangeAspect="1"/>
          </p:cNvPicPr>
          <p:nvPr/>
        </p:nvPicPr>
        <p:blipFill>
          <a:blip r:embed="rId2"/>
          <a:stretch>
            <a:fillRect/>
          </a:stretch>
        </p:blipFill>
        <p:spPr>
          <a:xfrm>
            <a:off x="4874516" y="2904795"/>
            <a:ext cx="8550381" cy="2491956"/>
          </a:xfrm>
          <a:prstGeom prst="rect">
            <a:avLst/>
          </a:prstGeom>
        </p:spPr>
      </p:pic>
      <p:grpSp>
        <p:nvGrpSpPr>
          <p:cNvPr id="36" name="Group 2"/>
          <p:cNvGrpSpPr/>
          <p:nvPr/>
        </p:nvGrpSpPr>
        <p:grpSpPr>
          <a:xfrm>
            <a:off x="989927" y="5678252"/>
            <a:ext cx="813197" cy="756351"/>
            <a:chOff x="0" y="0"/>
            <a:chExt cx="277623" cy="294347"/>
          </a:xfrm>
        </p:grpSpPr>
        <p:sp>
          <p:nvSpPr>
            <p:cNvPr id="37" name="Freeform 3"/>
            <p:cNvSpPr/>
            <p:nvPr/>
          </p:nvSpPr>
          <p:spPr>
            <a:xfrm>
              <a:off x="0" y="0"/>
              <a:ext cx="277623" cy="294347"/>
            </a:xfrm>
            <a:custGeom>
              <a:avLst/>
              <a:gdLst/>
              <a:ahLst/>
              <a:cxnLst/>
              <a:rect l="l" t="t" r="r" b="b"/>
              <a:pathLst>
                <a:path w="277623" h="294347">
                  <a:moveTo>
                    <a:pt x="0" y="0"/>
                  </a:moveTo>
                  <a:lnTo>
                    <a:pt x="277623" y="0"/>
                  </a:lnTo>
                  <a:lnTo>
                    <a:pt x="277623" y="294347"/>
                  </a:lnTo>
                  <a:lnTo>
                    <a:pt x="0" y="294347"/>
                  </a:lnTo>
                  <a:close/>
                </a:path>
              </a:pathLst>
            </a:custGeom>
            <a:solidFill>
              <a:srgbClr val="574874"/>
            </a:solidFill>
          </p:spPr>
        </p:sp>
        <p:sp>
          <p:nvSpPr>
            <p:cNvPr id="38" name="TextBox 4"/>
            <p:cNvSpPr txBox="1"/>
            <p:nvPr/>
          </p:nvSpPr>
          <p:spPr>
            <a:xfrm>
              <a:off x="0" y="-47625"/>
              <a:ext cx="277623" cy="341972"/>
            </a:xfrm>
            <a:prstGeom prst="rect">
              <a:avLst/>
            </a:prstGeom>
          </p:spPr>
          <p:txBody>
            <a:bodyPr lIns="50800" tIns="50800" rIns="50800" bIns="50800" rtlCol="0" anchor="ctr"/>
            <a:lstStyle/>
            <a:p>
              <a:pPr algn="ctr">
                <a:lnSpc>
                  <a:spcPts val="2659"/>
                </a:lnSpc>
              </a:pPr>
              <a:endParaRPr/>
            </a:p>
          </p:txBody>
        </p:sp>
      </p:grpSp>
      <p:sp>
        <p:nvSpPr>
          <p:cNvPr id="39" name="TextBox 18"/>
          <p:cNvSpPr txBox="1"/>
          <p:nvPr/>
        </p:nvSpPr>
        <p:spPr>
          <a:xfrm>
            <a:off x="971755" y="5440385"/>
            <a:ext cx="849540" cy="984885"/>
          </a:xfrm>
          <a:prstGeom prst="rect">
            <a:avLst/>
          </a:prstGeom>
        </p:spPr>
        <p:txBody>
          <a:bodyPr wrap="square" lIns="0" tIns="0" rIns="0" bIns="0" rtlCol="0" anchor="t">
            <a:spAutoFit/>
          </a:bodyPr>
          <a:lstStyle/>
          <a:p>
            <a:pPr algn="ctr">
              <a:lnSpc>
                <a:spcPts val="8774"/>
              </a:lnSpc>
            </a:pPr>
            <a:r>
              <a:rPr lang="en-US" sz="3600" dirty="0" smtClean="0">
                <a:solidFill>
                  <a:srgbClr val="FFFFFF"/>
                </a:solidFill>
                <a:latin typeface="League Spartan"/>
              </a:rPr>
              <a:t>3</a:t>
            </a:r>
            <a:endParaRPr lang="en-US" sz="3600" dirty="0">
              <a:solidFill>
                <a:srgbClr val="FFFFFF"/>
              </a:solidFill>
              <a:latin typeface="League Spartan"/>
            </a:endParaRPr>
          </a:p>
        </p:txBody>
      </p:sp>
      <p:sp>
        <p:nvSpPr>
          <p:cNvPr id="40" name="TextBox 21"/>
          <p:cNvSpPr txBox="1"/>
          <p:nvPr/>
        </p:nvSpPr>
        <p:spPr>
          <a:xfrm>
            <a:off x="2185120" y="5704499"/>
            <a:ext cx="5104404" cy="307777"/>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2000" b="1" dirty="0"/>
              <a:t>Wrong pattern value</a:t>
            </a:r>
            <a:endParaRPr lang="en-US" sz="2000" dirty="0"/>
          </a:p>
        </p:txBody>
      </p:sp>
      <p:sp>
        <p:nvSpPr>
          <p:cNvPr id="41" name="TextBox 22"/>
          <p:cNvSpPr txBox="1"/>
          <p:nvPr/>
        </p:nvSpPr>
        <p:spPr>
          <a:xfrm>
            <a:off x="2185119" y="6056427"/>
            <a:ext cx="12593639" cy="589905"/>
          </a:xfrm>
          <a:prstGeom prst="rect">
            <a:avLst/>
          </a:prstGeom>
        </p:spPr>
        <p:txBody>
          <a:bodyPr wrap="square" lIns="0" tIns="0" rIns="0" bIns="0" rtlCol="0" anchor="t">
            <a:spAutoFit/>
          </a:bodyPr>
          <a:lstStyle/>
          <a:p>
            <a:pPr>
              <a:lnSpc>
                <a:spcPts val="2328"/>
              </a:lnSpc>
              <a:spcBef>
                <a:spcPct val="0"/>
              </a:spcBef>
            </a:pPr>
            <a:r>
              <a:rPr lang="en-US" sz="1663" dirty="0">
                <a:solidFill>
                  <a:srgbClr val="000000"/>
                </a:solidFill>
                <a:latin typeface="Poppins"/>
              </a:rPr>
              <a:t>Since the values with these special characters are quite rare, I will fix them manually and update them according to the standard pattern.</a:t>
            </a:r>
            <a:endParaRPr lang="en-US" sz="1663" dirty="0">
              <a:solidFill>
                <a:srgbClr val="000000"/>
              </a:solidFill>
              <a:latin typeface="Poppins"/>
            </a:endParaRPr>
          </a:p>
        </p:txBody>
      </p:sp>
      <p:pic>
        <p:nvPicPr>
          <p:cNvPr id="42" name="Picture 41"/>
          <p:cNvPicPr>
            <a:picLocks noChangeAspect="1"/>
          </p:cNvPicPr>
          <p:nvPr/>
        </p:nvPicPr>
        <p:blipFill>
          <a:blip r:embed="rId3"/>
          <a:stretch>
            <a:fillRect/>
          </a:stretch>
        </p:blipFill>
        <p:spPr>
          <a:xfrm>
            <a:off x="4343400" y="6508833"/>
            <a:ext cx="6157494" cy="1646063"/>
          </a:xfrm>
          <a:prstGeom prst="rect">
            <a:avLst/>
          </a:prstGeom>
        </p:spPr>
      </p:pic>
      <p:grpSp>
        <p:nvGrpSpPr>
          <p:cNvPr id="43" name="Group 2"/>
          <p:cNvGrpSpPr/>
          <p:nvPr/>
        </p:nvGrpSpPr>
        <p:grpSpPr>
          <a:xfrm>
            <a:off x="1023987" y="8433770"/>
            <a:ext cx="813197" cy="756351"/>
            <a:chOff x="0" y="0"/>
            <a:chExt cx="277623" cy="294347"/>
          </a:xfrm>
        </p:grpSpPr>
        <p:sp>
          <p:nvSpPr>
            <p:cNvPr id="44" name="Freeform 3"/>
            <p:cNvSpPr/>
            <p:nvPr/>
          </p:nvSpPr>
          <p:spPr>
            <a:xfrm>
              <a:off x="0" y="0"/>
              <a:ext cx="277623" cy="294347"/>
            </a:xfrm>
            <a:custGeom>
              <a:avLst/>
              <a:gdLst/>
              <a:ahLst/>
              <a:cxnLst/>
              <a:rect l="l" t="t" r="r" b="b"/>
              <a:pathLst>
                <a:path w="277623" h="294347">
                  <a:moveTo>
                    <a:pt x="0" y="0"/>
                  </a:moveTo>
                  <a:lnTo>
                    <a:pt x="277623" y="0"/>
                  </a:lnTo>
                  <a:lnTo>
                    <a:pt x="277623" y="294347"/>
                  </a:lnTo>
                  <a:lnTo>
                    <a:pt x="0" y="294347"/>
                  </a:lnTo>
                  <a:close/>
                </a:path>
              </a:pathLst>
            </a:custGeom>
            <a:solidFill>
              <a:srgbClr val="574874"/>
            </a:solidFill>
          </p:spPr>
        </p:sp>
        <p:sp>
          <p:nvSpPr>
            <p:cNvPr id="45" name="TextBox 4"/>
            <p:cNvSpPr txBox="1"/>
            <p:nvPr/>
          </p:nvSpPr>
          <p:spPr>
            <a:xfrm>
              <a:off x="0" y="-47625"/>
              <a:ext cx="277623" cy="341972"/>
            </a:xfrm>
            <a:prstGeom prst="rect">
              <a:avLst/>
            </a:prstGeom>
          </p:spPr>
          <p:txBody>
            <a:bodyPr lIns="50800" tIns="50800" rIns="50800" bIns="50800" rtlCol="0" anchor="ctr"/>
            <a:lstStyle/>
            <a:p>
              <a:pPr algn="ctr">
                <a:lnSpc>
                  <a:spcPts val="2659"/>
                </a:lnSpc>
              </a:pPr>
              <a:endParaRPr/>
            </a:p>
          </p:txBody>
        </p:sp>
      </p:grpSp>
      <p:sp>
        <p:nvSpPr>
          <p:cNvPr id="46" name="TextBox 18"/>
          <p:cNvSpPr txBox="1"/>
          <p:nvPr/>
        </p:nvSpPr>
        <p:spPr>
          <a:xfrm>
            <a:off x="1005815" y="8195903"/>
            <a:ext cx="849540" cy="984885"/>
          </a:xfrm>
          <a:prstGeom prst="rect">
            <a:avLst/>
          </a:prstGeom>
        </p:spPr>
        <p:txBody>
          <a:bodyPr wrap="square" lIns="0" tIns="0" rIns="0" bIns="0" rtlCol="0" anchor="t">
            <a:spAutoFit/>
          </a:bodyPr>
          <a:lstStyle/>
          <a:p>
            <a:pPr algn="ctr">
              <a:lnSpc>
                <a:spcPts val="8774"/>
              </a:lnSpc>
            </a:pPr>
            <a:r>
              <a:rPr lang="en-US" sz="3600" dirty="0" smtClean="0">
                <a:solidFill>
                  <a:srgbClr val="FFFFFF"/>
                </a:solidFill>
                <a:latin typeface="League Spartan"/>
              </a:rPr>
              <a:t>4</a:t>
            </a:r>
            <a:endParaRPr lang="en-US" sz="3600" dirty="0">
              <a:solidFill>
                <a:srgbClr val="FFFFFF"/>
              </a:solidFill>
              <a:latin typeface="League Spartan"/>
            </a:endParaRPr>
          </a:p>
        </p:txBody>
      </p:sp>
      <p:sp>
        <p:nvSpPr>
          <p:cNvPr id="47" name="TextBox 22"/>
          <p:cNvSpPr txBox="1"/>
          <p:nvPr/>
        </p:nvSpPr>
        <p:spPr>
          <a:xfrm>
            <a:off x="2185119" y="8741460"/>
            <a:ext cx="12407038" cy="589905"/>
          </a:xfrm>
          <a:prstGeom prst="rect">
            <a:avLst/>
          </a:prstGeom>
        </p:spPr>
        <p:txBody>
          <a:bodyPr wrap="square" lIns="0" tIns="0" rIns="0" bIns="0" rtlCol="0" anchor="t">
            <a:spAutoFit/>
          </a:bodyPr>
          <a:lstStyle/>
          <a:p>
            <a:pPr>
              <a:lnSpc>
                <a:spcPts val="2328"/>
              </a:lnSpc>
              <a:spcBef>
                <a:spcPct val="0"/>
              </a:spcBef>
            </a:pPr>
            <a:r>
              <a:rPr lang="en-US" sz="1663" dirty="0">
                <a:solidFill>
                  <a:srgbClr val="000000"/>
                </a:solidFill>
                <a:latin typeface="Poppins"/>
              </a:rPr>
              <a:t>Since the latitude and longitude values are quite similar to each other, I will resolve this by taking the </a:t>
            </a:r>
            <a:r>
              <a:rPr lang="en-US" sz="1663" b="1" dirty="0">
                <a:solidFill>
                  <a:srgbClr val="000000"/>
                </a:solidFill>
                <a:latin typeface="Poppins"/>
              </a:rPr>
              <a:t>average of the values.</a:t>
            </a:r>
            <a:endParaRPr lang="en-US" sz="1663" b="1" dirty="0">
              <a:solidFill>
                <a:srgbClr val="000000"/>
              </a:solidFill>
              <a:latin typeface="Poppins"/>
            </a:endParaRPr>
          </a:p>
        </p:txBody>
      </p:sp>
      <p:sp>
        <p:nvSpPr>
          <p:cNvPr id="48" name="TextBox 21"/>
          <p:cNvSpPr txBox="1"/>
          <p:nvPr/>
        </p:nvSpPr>
        <p:spPr>
          <a:xfrm>
            <a:off x="2033154" y="8397772"/>
            <a:ext cx="10387446" cy="307777"/>
          </a:xfrm>
          <a:prstGeom prst="rect">
            <a:avLst/>
          </a:prstGeom>
        </p:spPr>
        <p:txBody>
          <a:bodyPr wrap="square" lIns="0" tIns="0" rIns="0" bIns="0" rtlCol="0" anchor="t">
            <a:spAutoFit/>
          </a:bodyPr>
          <a:lstStyle/>
          <a:p>
            <a:pPr marL="285750" indent="-285750">
              <a:buFont typeface="Wingdings" panose="05000000000000000000" pitchFamily="2" charset="2"/>
              <a:buChar char="v"/>
            </a:pPr>
            <a:r>
              <a:rPr lang="en-US" sz="2000" b="1" dirty="0"/>
              <a:t>There are many latitude and longitude values ​​for the same zip code</a:t>
            </a:r>
            <a:endParaRPr 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6108363" y="-880784"/>
            <a:ext cx="3086100" cy="3086100"/>
            <a:chOff x="0" y="0"/>
            <a:chExt cx="812800" cy="812800"/>
          </a:xfrm>
        </p:grpSpPr>
        <p:sp>
          <p:nvSpPr>
            <p:cNvPr id="21" name="Freeform 21"/>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574874">
                <a:alpha val="69804"/>
              </a:srgbClr>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762000" y="491169"/>
            <a:ext cx="5968575" cy="786049"/>
          </a:xfrm>
          <a:prstGeom prst="rect">
            <a:avLst/>
          </a:prstGeom>
        </p:spPr>
        <p:txBody>
          <a:bodyPr lIns="0" tIns="0" rIns="0" bIns="0" rtlCol="0" anchor="t">
            <a:spAutoFit/>
          </a:bodyPr>
          <a:lstStyle/>
          <a:p>
            <a:pPr algn="l">
              <a:lnSpc>
                <a:spcPts val="6766"/>
              </a:lnSpc>
              <a:spcBef>
                <a:spcPct val="0"/>
              </a:spcBef>
            </a:pPr>
            <a:r>
              <a:rPr lang="en-US" sz="4833" dirty="0" smtClean="0">
                <a:solidFill>
                  <a:srgbClr val="000000"/>
                </a:solidFill>
                <a:latin typeface="Lato Bold"/>
              </a:rPr>
              <a:t>Check null values</a:t>
            </a:r>
            <a:endParaRPr lang="en-US" sz="4833" dirty="0">
              <a:solidFill>
                <a:srgbClr val="000000"/>
              </a:solidFill>
              <a:latin typeface="Lato Bold"/>
            </a:endParaRPr>
          </a:p>
        </p:txBody>
      </p:sp>
      <p:pic>
        <p:nvPicPr>
          <p:cNvPr id="31" name="Picture 30"/>
          <p:cNvPicPr>
            <a:picLocks noChangeAspect="1"/>
          </p:cNvPicPr>
          <p:nvPr/>
        </p:nvPicPr>
        <p:blipFill>
          <a:blip r:embed="rId2"/>
          <a:stretch>
            <a:fillRect/>
          </a:stretch>
        </p:blipFill>
        <p:spPr>
          <a:xfrm>
            <a:off x="914400" y="1714500"/>
            <a:ext cx="4008467" cy="2606266"/>
          </a:xfrm>
          <a:prstGeom prst="rect">
            <a:avLst/>
          </a:prstGeom>
        </p:spPr>
      </p:pic>
      <p:sp>
        <p:nvSpPr>
          <p:cNvPr id="32" name="TextBox 31"/>
          <p:cNvSpPr txBox="1"/>
          <p:nvPr/>
        </p:nvSpPr>
        <p:spPr>
          <a:xfrm>
            <a:off x="5665384" y="1743651"/>
            <a:ext cx="6934200" cy="923330"/>
          </a:xfrm>
          <a:prstGeom prst="rect">
            <a:avLst/>
          </a:prstGeom>
          <a:noFill/>
        </p:spPr>
        <p:txBody>
          <a:bodyPr wrap="square" rtlCol="0">
            <a:spAutoFit/>
          </a:bodyPr>
          <a:lstStyle/>
          <a:p>
            <a:r>
              <a:rPr lang="en-US" b="1" i="1" dirty="0" smtClean="0"/>
              <a:t>Order reviews tables:</a:t>
            </a:r>
            <a:r>
              <a:rPr lang="en-US" dirty="0" smtClean="0"/>
              <a:t> The </a:t>
            </a:r>
            <a:r>
              <a:rPr lang="en-US" dirty="0"/>
              <a:t>two columns with null values in the table are not too important, and not every order will have a customer review, as this is an optional information field, so I will skip over these cases.</a:t>
            </a:r>
            <a:endParaRPr lang="en-US" dirty="0"/>
          </a:p>
        </p:txBody>
      </p:sp>
      <p:pic>
        <p:nvPicPr>
          <p:cNvPr id="33" name="Picture 32"/>
          <p:cNvPicPr>
            <a:picLocks noChangeAspect="1"/>
          </p:cNvPicPr>
          <p:nvPr/>
        </p:nvPicPr>
        <p:blipFill rotWithShape="1">
          <a:blip r:embed="rId3"/>
          <a:srcRect l="24459" t="3571" r="6436" b="-3571"/>
          <a:stretch/>
        </p:blipFill>
        <p:spPr>
          <a:xfrm>
            <a:off x="921327" y="4543859"/>
            <a:ext cx="4520312" cy="2357747"/>
          </a:xfrm>
          <a:prstGeom prst="rect">
            <a:avLst/>
          </a:prstGeom>
        </p:spPr>
      </p:pic>
      <p:sp>
        <p:nvSpPr>
          <p:cNvPr id="34" name="TextBox 33"/>
          <p:cNvSpPr txBox="1"/>
          <p:nvPr/>
        </p:nvSpPr>
        <p:spPr>
          <a:xfrm>
            <a:off x="5665384" y="4543859"/>
            <a:ext cx="6934200" cy="923330"/>
          </a:xfrm>
          <a:prstGeom prst="rect">
            <a:avLst/>
          </a:prstGeom>
          <a:noFill/>
        </p:spPr>
        <p:txBody>
          <a:bodyPr wrap="square" rtlCol="0">
            <a:spAutoFit/>
          </a:bodyPr>
          <a:lstStyle/>
          <a:p>
            <a:r>
              <a:rPr lang="en-US" b="1" i="1" dirty="0" smtClean="0"/>
              <a:t>Order tables </a:t>
            </a:r>
            <a:r>
              <a:rPr lang="en-US" dirty="0" smtClean="0"/>
              <a:t>have null values but most of them are in non-delivered status (so null </a:t>
            </a:r>
            <a:r>
              <a:rPr lang="en-US" dirty="0" err="1" smtClean="0"/>
              <a:t>deliver_times</a:t>
            </a:r>
            <a:r>
              <a:rPr lang="en-US" dirty="0" smtClean="0"/>
              <a:t> are sensible). There are 8 null values in delivered status but we can skip because of tiny values.</a:t>
            </a:r>
            <a:endParaRPr lang="en-US" dirty="0"/>
          </a:p>
        </p:txBody>
      </p:sp>
      <p:sp>
        <p:nvSpPr>
          <p:cNvPr id="35" name="TextBox 34"/>
          <p:cNvSpPr txBox="1"/>
          <p:nvPr/>
        </p:nvSpPr>
        <p:spPr>
          <a:xfrm>
            <a:off x="5665384" y="7124700"/>
            <a:ext cx="7749368" cy="646331"/>
          </a:xfrm>
          <a:prstGeom prst="rect">
            <a:avLst/>
          </a:prstGeom>
          <a:noFill/>
        </p:spPr>
        <p:txBody>
          <a:bodyPr wrap="square" rtlCol="0">
            <a:spAutoFit/>
          </a:bodyPr>
          <a:lstStyle/>
          <a:p>
            <a:r>
              <a:rPr lang="en-US" b="1" i="1" dirty="0"/>
              <a:t>The </a:t>
            </a:r>
            <a:r>
              <a:rPr lang="en-US" b="1" i="1" dirty="0" smtClean="0"/>
              <a:t>products </a:t>
            </a:r>
            <a:r>
              <a:rPr lang="en-US" dirty="0" smtClean="0"/>
              <a:t>table </a:t>
            </a:r>
            <a:r>
              <a:rPr lang="en-US" dirty="0"/>
              <a:t>shows that most columns have a low percentage of missing values (</a:t>
            </a:r>
            <a:r>
              <a:rPr lang="en-US" dirty="0" err="1"/>
              <a:t>null_value</a:t>
            </a:r>
            <a:r>
              <a:rPr lang="en-US" dirty="0"/>
              <a:t> &lt; 2%). This suggests that the data is mostly complete.</a:t>
            </a:r>
            <a:endParaRPr lang="en-US" dirty="0"/>
          </a:p>
        </p:txBody>
      </p:sp>
      <p:pic>
        <p:nvPicPr>
          <p:cNvPr id="36" name="Picture 35"/>
          <p:cNvPicPr>
            <a:picLocks noChangeAspect="1"/>
          </p:cNvPicPr>
          <p:nvPr/>
        </p:nvPicPr>
        <p:blipFill>
          <a:blip r:embed="rId4"/>
          <a:stretch>
            <a:fillRect/>
          </a:stretch>
        </p:blipFill>
        <p:spPr>
          <a:xfrm>
            <a:off x="914400" y="7124700"/>
            <a:ext cx="3932261" cy="291109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0" y="202655"/>
            <a:ext cx="17526000" cy="913390"/>
            <a:chOff x="0" y="0"/>
            <a:chExt cx="5202923" cy="528487"/>
          </a:xfrm>
        </p:grpSpPr>
        <p:sp>
          <p:nvSpPr>
            <p:cNvPr id="3" name="Freeform 3"/>
            <p:cNvSpPr/>
            <p:nvPr/>
          </p:nvSpPr>
          <p:spPr>
            <a:xfrm>
              <a:off x="0" y="0"/>
              <a:ext cx="5202924" cy="528487"/>
            </a:xfrm>
            <a:custGeom>
              <a:avLst/>
              <a:gdLst/>
              <a:ahLst/>
              <a:cxnLst/>
              <a:rect l="l" t="t" r="r" b="b"/>
              <a:pathLst>
                <a:path w="5202924" h="528487">
                  <a:moveTo>
                    <a:pt x="19987" y="0"/>
                  </a:moveTo>
                  <a:lnTo>
                    <a:pt x="5182937" y="0"/>
                  </a:lnTo>
                  <a:cubicBezTo>
                    <a:pt x="5193975" y="0"/>
                    <a:pt x="5202924" y="8948"/>
                    <a:pt x="5202924" y="19987"/>
                  </a:cubicBezTo>
                  <a:lnTo>
                    <a:pt x="5202924" y="508500"/>
                  </a:lnTo>
                  <a:cubicBezTo>
                    <a:pt x="5202924" y="513801"/>
                    <a:pt x="5200818" y="518885"/>
                    <a:pt x="5197070" y="522633"/>
                  </a:cubicBezTo>
                  <a:cubicBezTo>
                    <a:pt x="5193321" y="526382"/>
                    <a:pt x="5188238" y="528487"/>
                    <a:pt x="5182937" y="528487"/>
                  </a:cubicBezTo>
                  <a:lnTo>
                    <a:pt x="19987" y="528487"/>
                  </a:lnTo>
                  <a:cubicBezTo>
                    <a:pt x="14686" y="528487"/>
                    <a:pt x="9602" y="526382"/>
                    <a:pt x="5854" y="522633"/>
                  </a:cubicBezTo>
                  <a:cubicBezTo>
                    <a:pt x="2106" y="518885"/>
                    <a:pt x="0" y="513801"/>
                    <a:pt x="0" y="508500"/>
                  </a:cubicBezTo>
                  <a:lnTo>
                    <a:pt x="0" y="19987"/>
                  </a:lnTo>
                  <a:cubicBezTo>
                    <a:pt x="0" y="14686"/>
                    <a:pt x="2106" y="9602"/>
                    <a:pt x="5854" y="5854"/>
                  </a:cubicBezTo>
                  <a:cubicBezTo>
                    <a:pt x="9602" y="2106"/>
                    <a:pt x="14686" y="0"/>
                    <a:pt x="19987" y="0"/>
                  </a:cubicBezTo>
                  <a:close/>
                </a:path>
              </a:pathLst>
            </a:custGeom>
            <a:solidFill>
              <a:srgbClr val="574874">
                <a:alpha val="93725"/>
              </a:srgbClr>
            </a:solidFill>
          </p:spPr>
        </p:sp>
        <p:sp>
          <p:nvSpPr>
            <p:cNvPr id="4" name="TextBox 4"/>
            <p:cNvSpPr txBox="1"/>
            <p:nvPr/>
          </p:nvSpPr>
          <p:spPr>
            <a:xfrm>
              <a:off x="0" y="-47625"/>
              <a:ext cx="5202923" cy="57611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6089099" y="3086100"/>
            <a:ext cx="3508802" cy="4114800"/>
          </a:xfrm>
          <a:custGeom>
            <a:avLst/>
            <a:gdLst/>
            <a:ahLst/>
            <a:cxnLst/>
            <a:rect l="l" t="t" r="r" b="b"/>
            <a:pathLst>
              <a:path w="3508802" h="4114800">
                <a:moveTo>
                  <a:pt x="3508802" y="0"/>
                </a:moveTo>
                <a:lnTo>
                  <a:pt x="0" y="0"/>
                </a:lnTo>
                <a:lnTo>
                  <a:pt x="0" y="4114800"/>
                </a:lnTo>
                <a:lnTo>
                  <a:pt x="3508802" y="4114800"/>
                </a:lnTo>
                <a:lnTo>
                  <a:pt x="3508802"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9" name="TextBox 21"/>
          <p:cNvSpPr txBox="1"/>
          <p:nvPr/>
        </p:nvSpPr>
        <p:spPr>
          <a:xfrm>
            <a:off x="685800" y="495238"/>
            <a:ext cx="5486400" cy="538609"/>
          </a:xfrm>
          <a:prstGeom prst="rect">
            <a:avLst/>
          </a:prstGeom>
        </p:spPr>
        <p:txBody>
          <a:bodyPr wrap="square" lIns="0" tIns="0" rIns="0" bIns="0" rtlCol="0" anchor="t">
            <a:spAutoFit/>
          </a:bodyPr>
          <a:lstStyle/>
          <a:p>
            <a:pPr algn="l">
              <a:lnSpc>
                <a:spcPts val="4242"/>
              </a:lnSpc>
              <a:spcBef>
                <a:spcPct val="0"/>
              </a:spcBef>
            </a:pPr>
            <a:r>
              <a:rPr lang="en-US" sz="3030" dirty="0" smtClean="0">
                <a:solidFill>
                  <a:schemeClr val="bg1"/>
                </a:solidFill>
                <a:latin typeface="League Spartan"/>
              </a:rPr>
              <a:t>1.2 DATA EXPLORING</a:t>
            </a:r>
            <a:endParaRPr lang="en-US" sz="3030" dirty="0">
              <a:solidFill>
                <a:schemeClr val="bg1"/>
              </a:solidFill>
              <a:latin typeface="League Spartan"/>
            </a:endParaRPr>
          </a:p>
        </p:txBody>
      </p:sp>
      <p:sp>
        <p:nvSpPr>
          <p:cNvPr id="12" name="TextBox 11"/>
          <p:cNvSpPr txBox="1"/>
          <p:nvPr/>
        </p:nvSpPr>
        <p:spPr>
          <a:xfrm>
            <a:off x="747481" y="1408575"/>
            <a:ext cx="5867400" cy="461665"/>
          </a:xfrm>
          <a:prstGeom prst="rect">
            <a:avLst/>
          </a:prstGeom>
          <a:noFill/>
        </p:spPr>
        <p:txBody>
          <a:bodyPr wrap="square" rtlCol="0">
            <a:spAutoFit/>
          </a:bodyPr>
          <a:lstStyle/>
          <a:p>
            <a:r>
              <a:rPr lang="en-US" sz="2400" b="1" u="sng" dirty="0" smtClean="0"/>
              <a:t>Data Model</a:t>
            </a:r>
            <a:endParaRPr lang="en-US" sz="2400" b="1" u="sng"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000" y="2095500"/>
            <a:ext cx="12801600" cy="7703617"/>
          </a:xfrm>
          <a:prstGeom prst="rect">
            <a:avLst/>
          </a:prstGeom>
        </p:spPr>
      </p:pic>
    </p:spTree>
    <p:extLst>
      <p:ext uri="{BB962C8B-B14F-4D97-AF65-F5344CB8AC3E}">
        <p14:creationId xmlns:p14="http://schemas.microsoft.com/office/powerpoint/2010/main" val="2686123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2300" y="-309363"/>
            <a:ext cx="8115300" cy="10905726"/>
            <a:chOff x="0" y="0"/>
            <a:chExt cx="3663950" cy="4923790"/>
          </a:xfrm>
        </p:grpSpPr>
        <p:sp>
          <p:nvSpPr>
            <p:cNvPr id="3" name="Freeform 3"/>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216" r="-51216"/>
              </a:stretch>
            </a:blipFill>
          </p:spPr>
        </p:sp>
        <p:sp>
          <p:nvSpPr>
            <p:cNvPr id="4" name="Freeform 4"/>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74874"/>
            </a:solidFill>
          </p:spPr>
        </p:sp>
      </p:grpSp>
      <p:grpSp>
        <p:nvGrpSpPr>
          <p:cNvPr id="5" name="Group 5"/>
          <p:cNvGrpSpPr/>
          <p:nvPr/>
        </p:nvGrpSpPr>
        <p:grpSpPr>
          <a:xfrm>
            <a:off x="15506700" y="507576"/>
            <a:ext cx="3689350" cy="1042248"/>
            <a:chOff x="0" y="0"/>
            <a:chExt cx="971681" cy="274501"/>
          </a:xfrm>
        </p:grpSpPr>
        <p:sp>
          <p:nvSpPr>
            <p:cNvPr id="6" name="Freeform 6"/>
            <p:cNvSpPr/>
            <p:nvPr/>
          </p:nvSpPr>
          <p:spPr>
            <a:xfrm>
              <a:off x="0" y="0"/>
              <a:ext cx="971681" cy="274501"/>
            </a:xfrm>
            <a:custGeom>
              <a:avLst/>
              <a:gdLst/>
              <a:ahLst/>
              <a:cxnLst/>
              <a:rect l="l" t="t" r="r" b="b"/>
              <a:pathLst>
                <a:path w="971681" h="274501">
                  <a:moveTo>
                    <a:pt x="107021" y="0"/>
                  </a:moveTo>
                  <a:lnTo>
                    <a:pt x="864660" y="0"/>
                  </a:lnTo>
                  <a:cubicBezTo>
                    <a:pt x="923766" y="0"/>
                    <a:pt x="971681" y="47915"/>
                    <a:pt x="971681" y="107021"/>
                  </a:cubicBezTo>
                  <a:lnTo>
                    <a:pt x="971681" y="167480"/>
                  </a:lnTo>
                  <a:cubicBezTo>
                    <a:pt x="971681" y="226587"/>
                    <a:pt x="923766" y="274501"/>
                    <a:pt x="864660" y="274501"/>
                  </a:cubicBezTo>
                  <a:lnTo>
                    <a:pt x="107021" y="274501"/>
                  </a:lnTo>
                  <a:cubicBezTo>
                    <a:pt x="47915" y="274501"/>
                    <a:pt x="0" y="226587"/>
                    <a:pt x="0" y="167480"/>
                  </a:cubicBezTo>
                  <a:lnTo>
                    <a:pt x="0" y="107021"/>
                  </a:lnTo>
                  <a:cubicBezTo>
                    <a:pt x="0" y="47915"/>
                    <a:pt x="47915" y="0"/>
                    <a:pt x="107021" y="0"/>
                  </a:cubicBezTo>
                  <a:close/>
                </a:path>
              </a:pathLst>
            </a:custGeom>
            <a:solidFill>
              <a:srgbClr val="574874">
                <a:alpha val="66667"/>
              </a:srgbClr>
            </a:solidFill>
            <a:ln cap="rnd">
              <a:noFill/>
              <a:prstDash val="solid"/>
              <a:round/>
            </a:ln>
          </p:spPr>
        </p:sp>
        <p:sp>
          <p:nvSpPr>
            <p:cNvPr id="7" name="TextBox 7"/>
            <p:cNvSpPr txBox="1"/>
            <p:nvPr/>
          </p:nvSpPr>
          <p:spPr>
            <a:xfrm>
              <a:off x="0" y="-47625"/>
              <a:ext cx="971681" cy="32212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rot="-5400000">
            <a:off x="6712343" y="4870843"/>
            <a:ext cx="3657600" cy="545315"/>
          </a:xfrm>
          <a:custGeom>
            <a:avLst/>
            <a:gdLst/>
            <a:ahLst/>
            <a:cxnLst/>
            <a:rect l="l" t="t" r="r" b="b"/>
            <a:pathLst>
              <a:path w="3657600" h="545315">
                <a:moveTo>
                  <a:pt x="0" y="0"/>
                </a:moveTo>
                <a:lnTo>
                  <a:pt x="3657600" y="0"/>
                </a:lnTo>
                <a:lnTo>
                  <a:pt x="3657600" y="545314"/>
                </a:lnTo>
                <a:lnTo>
                  <a:pt x="0" y="545314"/>
                </a:lnTo>
                <a:lnTo>
                  <a:pt x="0" y="0"/>
                </a:lnTo>
                <a:close/>
              </a:path>
            </a:pathLst>
          </a:custGeom>
          <a:blipFill>
            <a:blip r:embed="rId3">
              <a:alphaModFix amt="48000"/>
              <a:extLst>
                <a:ext uri="{96DAC541-7B7A-43D3-8B79-37D633B846F1}">
                  <asvg:svgBlip xmlns:asvg="http://schemas.microsoft.com/office/drawing/2016/SVG/main" xmlns="" r:embed="rId4"/>
                </a:ext>
              </a:extLst>
            </a:blip>
            <a:stretch>
              <a:fillRect/>
            </a:stretch>
          </a:blipFill>
        </p:spPr>
      </p:sp>
      <p:sp>
        <p:nvSpPr>
          <p:cNvPr id="12" name="TextBox 12"/>
          <p:cNvSpPr txBox="1"/>
          <p:nvPr/>
        </p:nvSpPr>
        <p:spPr>
          <a:xfrm>
            <a:off x="9589286" y="4659621"/>
            <a:ext cx="7259222" cy="964944"/>
          </a:xfrm>
          <a:prstGeom prst="rect">
            <a:avLst/>
          </a:prstGeom>
        </p:spPr>
        <p:txBody>
          <a:bodyPr lIns="0" tIns="0" rIns="0" bIns="0" rtlCol="0" anchor="t">
            <a:spAutoFit/>
          </a:bodyPr>
          <a:lstStyle/>
          <a:p>
            <a:pPr algn="l">
              <a:lnSpc>
                <a:spcPts val="7814"/>
              </a:lnSpc>
              <a:spcBef>
                <a:spcPct val="0"/>
              </a:spcBef>
            </a:pPr>
            <a:r>
              <a:rPr lang="en-US" sz="5581" dirty="0" smtClean="0">
                <a:solidFill>
                  <a:srgbClr val="3E2472"/>
                </a:solidFill>
                <a:latin typeface="League Spartan"/>
              </a:rPr>
              <a:t>BUSINESS ACUMEN</a:t>
            </a:r>
            <a:endParaRPr lang="en-US" sz="5581" dirty="0">
              <a:solidFill>
                <a:srgbClr val="3E2472"/>
              </a:solidFill>
              <a:latin typeface="League Spart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1204</Words>
  <Application>Microsoft Office PowerPoint</Application>
  <PresentationFormat>Custom</PresentationFormat>
  <Paragraphs>103</Paragraphs>
  <Slides>20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Calibri</vt:lpstr>
      <vt:lpstr>Wingdings</vt:lpstr>
      <vt:lpstr>League Spartan</vt:lpstr>
      <vt:lpstr>Canva Sans 1</vt:lpstr>
      <vt:lpstr>Poppins Bold</vt:lpstr>
      <vt:lpstr>Poppins</vt:lpstr>
      <vt:lpstr>Arial</vt:lpstr>
      <vt:lpstr>Lato Bold</vt:lpstr>
      <vt:lpstr>Canva Sans 1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white company profile presentation</dc:title>
  <dc:creator>Admin</dc:creator>
  <cp:lastModifiedBy>Admin</cp:lastModifiedBy>
  <cp:revision>16</cp:revision>
  <dcterms:created xsi:type="dcterms:W3CDTF">2006-08-16T00:00:00Z</dcterms:created>
  <dcterms:modified xsi:type="dcterms:W3CDTF">2024-05-29T20:34:26Z</dcterms:modified>
  <dc:identifier>DAGGoUjDGbo</dc:identifier>
</cp:coreProperties>
</file>